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68" r:id="rId2"/>
    <p:sldId id="324" r:id="rId3"/>
    <p:sldId id="502" r:id="rId4"/>
    <p:sldId id="503" r:id="rId5"/>
    <p:sldId id="504" r:id="rId6"/>
    <p:sldId id="505" r:id="rId7"/>
    <p:sldId id="507" r:id="rId8"/>
    <p:sldId id="506" r:id="rId9"/>
    <p:sldId id="508" r:id="rId10"/>
    <p:sldId id="509" r:id="rId11"/>
    <p:sldId id="511" r:id="rId12"/>
    <p:sldId id="512" r:id="rId13"/>
    <p:sldId id="513" r:id="rId14"/>
    <p:sldId id="514" r:id="rId15"/>
    <p:sldId id="515" r:id="rId16"/>
    <p:sldId id="516" r:id="rId17"/>
    <p:sldId id="510" r:id="rId18"/>
    <p:sldId id="517" r:id="rId19"/>
    <p:sldId id="518" r:id="rId20"/>
    <p:sldId id="519" r:id="rId21"/>
    <p:sldId id="520" r:id="rId22"/>
    <p:sldId id="521" r:id="rId23"/>
    <p:sldId id="522" r:id="rId24"/>
    <p:sldId id="523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AFD1B2-65AE-6B76-7181-7960F41CD061}" name="Mohammad Shaique Solanki" initials="" userId="S::moso00002@uni-saarland.de::9b7a8a79-1354-4cd5-a2e1-df39d27494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/>
    <p:restoredTop sz="94740"/>
  </p:normalViewPr>
  <p:slideViewPr>
    <p:cSldViewPr snapToGrid="0">
      <p:cViewPr varScale="1">
        <p:scale>
          <a:sx n="111" d="100"/>
          <a:sy n="111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3CD83-8616-EA47-8DA1-86D5DB5505C2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1BAC91-79DE-274B-A687-65A05B827793}">
      <dgm:prSet phldrT="[Text]"/>
      <dgm:spPr/>
      <dgm:t>
        <a:bodyPr/>
        <a:lstStyle/>
        <a:p>
          <a:r>
            <a:rPr lang="en-GB" dirty="0"/>
            <a:t>Flat GNN methods</a:t>
          </a:r>
        </a:p>
      </dgm:t>
    </dgm:pt>
    <dgm:pt modelId="{6F9DEA07-6A94-1449-989E-C851A91A0DB3}" type="parTrans" cxnId="{06D24EE8-E56C-B044-8941-54515674AB99}">
      <dgm:prSet/>
      <dgm:spPr/>
      <dgm:t>
        <a:bodyPr/>
        <a:lstStyle/>
        <a:p>
          <a:endParaRPr lang="en-GB"/>
        </a:p>
      </dgm:t>
    </dgm:pt>
    <dgm:pt modelId="{9547D4FC-9981-1349-8D29-D975F32FF392}" type="sibTrans" cxnId="{06D24EE8-E56C-B044-8941-54515674AB99}">
      <dgm:prSet/>
      <dgm:spPr/>
      <dgm:t>
        <a:bodyPr/>
        <a:lstStyle/>
        <a:p>
          <a:endParaRPr lang="en-GB"/>
        </a:p>
      </dgm:t>
    </dgm:pt>
    <dgm:pt modelId="{0A425C05-B027-8B43-8EB2-57A52C0BA0A2}">
      <dgm:prSet phldrT="[Text]"/>
      <dgm:spPr/>
      <dgm:t>
        <a:bodyPr/>
        <a:lstStyle/>
        <a:p>
          <a:r>
            <a:rPr lang="en-GB" dirty="0"/>
            <a:t>Struggles with large data due to computation limitations</a:t>
          </a:r>
        </a:p>
      </dgm:t>
    </dgm:pt>
    <dgm:pt modelId="{A4CBED37-2051-474C-9463-E783EF631F08}" type="parTrans" cxnId="{ABF28ADB-C552-CD4D-B29A-AD0493383614}">
      <dgm:prSet/>
      <dgm:spPr/>
      <dgm:t>
        <a:bodyPr/>
        <a:lstStyle/>
        <a:p>
          <a:endParaRPr lang="en-GB"/>
        </a:p>
      </dgm:t>
    </dgm:pt>
    <dgm:pt modelId="{D6B16221-6543-014D-BEC7-9547FF06BE4D}" type="sibTrans" cxnId="{ABF28ADB-C552-CD4D-B29A-AD0493383614}">
      <dgm:prSet/>
      <dgm:spPr/>
      <dgm:t>
        <a:bodyPr/>
        <a:lstStyle/>
        <a:p>
          <a:endParaRPr lang="en-GB"/>
        </a:p>
      </dgm:t>
    </dgm:pt>
    <dgm:pt modelId="{E906A3F0-74B7-6145-BFCE-6694DBAD2D00}">
      <dgm:prSet phldrT="[Text]"/>
      <dgm:spPr/>
      <dgm:t>
        <a:bodyPr/>
        <a:lstStyle/>
        <a:p>
          <a:r>
            <a:rPr lang="en-IN" b="0" i="0" u="none" dirty="0"/>
            <a:t>Operates at a single level of graph representation, which may limit the complexity of patterns captured.</a:t>
          </a:r>
          <a:endParaRPr lang="en-GB" dirty="0"/>
        </a:p>
      </dgm:t>
    </dgm:pt>
    <dgm:pt modelId="{DA5F935B-3FF6-F84C-87AE-81CE03C4CB5C}" type="parTrans" cxnId="{1EE2D8B7-573C-5D4F-94F5-911F4A8D2072}">
      <dgm:prSet/>
      <dgm:spPr/>
      <dgm:t>
        <a:bodyPr/>
        <a:lstStyle/>
        <a:p>
          <a:endParaRPr lang="en-GB"/>
        </a:p>
      </dgm:t>
    </dgm:pt>
    <dgm:pt modelId="{3532A959-6D57-3746-896A-16DE72DDDAB5}" type="sibTrans" cxnId="{1EE2D8B7-573C-5D4F-94F5-911F4A8D2072}">
      <dgm:prSet/>
      <dgm:spPr/>
      <dgm:t>
        <a:bodyPr/>
        <a:lstStyle/>
        <a:p>
          <a:endParaRPr lang="en-GB"/>
        </a:p>
      </dgm:t>
    </dgm:pt>
    <dgm:pt modelId="{78C704FC-6675-704C-A6B2-57E9D6F6D62B}">
      <dgm:prSet phldrT="[Text]"/>
      <dgm:spPr/>
      <dgm:t>
        <a:bodyPr/>
        <a:lstStyle/>
        <a:p>
          <a:r>
            <a:rPr lang="en-GB" dirty="0"/>
            <a:t>Hierarchical Learning w </a:t>
          </a:r>
          <a:r>
            <a:rPr lang="en-GB" dirty="0" err="1"/>
            <a:t>Diffpool</a:t>
          </a:r>
          <a:endParaRPr lang="en-GB" dirty="0"/>
        </a:p>
      </dgm:t>
    </dgm:pt>
    <dgm:pt modelId="{6772296E-8BA7-6243-8EAB-B592051420CC}" type="parTrans" cxnId="{CC272290-A2B8-3241-88C5-2B712FD0B709}">
      <dgm:prSet/>
      <dgm:spPr/>
      <dgm:t>
        <a:bodyPr/>
        <a:lstStyle/>
        <a:p>
          <a:endParaRPr lang="en-GB"/>
        </a:p>
      </dgm:t>
    </dgm:pt>
    <dgm:pt modelId="{701D0701-B8E7-FD44-A849-33C872739FD9}" type="sibTrans" cxnId="{CC272290-A2B8-3241-88C5-2B712FD0B709}">
      <dgm:prSet/>
      <dgm:spPr/>
      <dgm:t>
        <a:bodyPr/>
        <a:lstStyle/>
        <a:p>
          <a:endParaRPr lang="en-GB"/>
        </a:p>
      </dgm:t>
    </dgm:pt>
    <dgm:pt modelId="{1F6B8254-2590-EF46-AD7E-82D6B1EE0C07}">
      <dgm:prSet phldrT="[Text]"/>
      <dgm:spPr/>
      <dgm:t>
        <a:bodyPr/>
        <a:lstStyle/>
        <a:p>
          <a:r>
            <a:rPr lang="en-GB" dirty="0"/>
            <a:t>Better handles larger graphs through hierarchical reductions</a:t>
          </a:r>
        </a:p>
      </dgm:t>
    </dgm:pt>
    <dgm:pt modelId="{A48AF713-44EE-D84A-B1AA-92664A150337}" type="parTrans" cxnId="{1818A437-8B03-8640-B53B-4ED2B1E4748C}">
      <dgm:prSet/>
      <dgm:spPr/>
      <dgm:t>
        <a:bodyPr/>
        <a:lstStyle/>
        <a:p>
          <a:endParaRPr lang="en-GB"/>
        </a:p>
      </dgm:t>
    </dgm:pt>
    <dgm:pt modelId="{A33059E3-D892-A049-9DE2-9761C6270F64}" type="sibTrans" cxnId="{1818A437-8B03-8640-B53B-4ED2B1E4748C}">
      <dgm:prSet/>
      <dgm:spPr/>
      <dgm:t>
        <a:bodyPr/>
        <a:lstStyle/>
        <a:p>
          <a:endParaRPr lang="en-GB"/>
        </a:p>
      </dgm:t>
    </dgm:pt>
    <dgm:pt modelId="{46C5857B-F909-B548-B043-CA8582F3172E}">
      <dgm:prSet phldrT="[Text]"/>
      <dgm:spPr/>
      <dgm:t>
        <a:bodyPr/>
        <a:lstStyle/>
        <a:p>
          <a:r>
            <a:rPr lang="en-GB" dirty="0"/>
            <a:t>Learns multi-level hierarchical representations, potentially capturing deep patterns</a:t>
          </a:r>
        </a:p>
      </dgm:t>
    </dgm:pt>
    <dgm:pt modelId="{18961DCB-E3C2-2F41-BA72-5EC4AD50799C}" type="parTrans" cxnId="{D725F33D-98CA-8449-BAD7-C4CEB8DB588B}">
      <dgm:prSet/>
      <dgm:spPr/>
      <dgm:t>
        <a:bodyPr/>
        <a:lstStyle/>
        <a:p>
          <a:endParaRPr lang="en-GB"/>
        </a:p>
      </dgm:t>
    </dgm:pt>
    <dgm:pt modelId="{5B02D04E-25C4-8D40-8222-F6C6D6B7925E}" type="sibTrans" cxnId="{D725F33D-98CA-8449-BAD7-C4CEB8DB588B}">
      <dgm:prSet/>
      <dgm:spPr/>
      <dgm:t>
        <a:bodyPr/>
        <a:lstStyle/>
        <a:p>
          <a:endParaRPr lang="en-GB"/>
        </a:p>
      </dgm:t>
    </dgm:pt>
    <dgm:pt modelId="{0D37C472-8D85-A544-99CD-A84E2E7F5029}">
      <dgm:prSet phldrT="[Text]"/>
      <dgm:spPr/>
      <dgm:t>
        <a:bodyPr/>
        <a:lstStyle/>
        <a:p>
          <a:r>
            <a:rPr lang="en-IN" b="0" i="0" u="none" dirty="0"/>
            <a:t>Risk of over-smoothing can still exist, but controlled through hierarchical processing.</a:t>
          </a:r>
          <a:endParaRPr lang="en-GB" dirty="0"/>
        </a:p>
      </dgm:t>
    </dgm:pt>
    <dgm:pt modelId="{C14FC304-0CA7-6548-AF54-F49B19A2DED3}" type="parTrans" cxnId="{89B5BA6C-4D0B-AD40-A2A9-C334EAAAF5A2}">
      <dgm:prSet/>
      <dgm:spPr/>
      <dgm:t>
        <a:bodyPr/>
        <a:lstStyle/>
        <a:p>
          <a:endParaRPr lang="en-GB"/>
        </a:p>
      </dgm:t>
    </dgm:pt>
    <dgm:pt modelId="{71B5C776-8D18-DE49-AB70-C5C14A8ACF2D}" type="sibTrans" cxnId="{89B5BA6C-4D0B-AD40-A2A9-C334EAAAF5A2}">
      <dgm:prSet/>
      <dgm:spPr/>
      <dgm:t>
        <a:bodyPr/>
        <a:lstStyle/>
        <a:p>
          <a:endParaRPr lang="en-GB"/>
        </a:p>
      </dgm:t>
    </dgm:pt>
    <dgm:pt modelId="{75477447-9469-CC47-ADDD-C54E963C55E7}" type="pres">
      <dgm:prSet presAssocID="{7583CD83-8616-EA47-8DA1-86D5DB5505C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806D969-F2FA-1B4B-8756-BF1542220E47}" type="pres">
      <dgm:prSet presAssocID="{7583CD83-8616-EA47-8DA1-86D5DB5505C2}" presName="dummyMaxCanvas" presStyleCnt="0"/>
      <dgm:spPr/>
    </dgm:pt>
    <dgm:pt modelId="{CE62E05B-2DF9-774D-82F2-5CA18D8EB90B}" type="pres">
      <dgm:prSet presAssocID="{7583CD83-8616-EA47-8DA1-86D5DB5505C2}" presName="parentComposite" presStyleCnt="0"/>
      <dgm:spPr/>
    </dgm:pt>
    <dgm:pt modelId="{4A9C51F2-DC33-3541-ADF0-1795C1E717FB}" type="pres">
      <dgm:prSet presAssocID="{7583CD83-8616-EA47-8DA1-86D5DB5505C2}" presName="parent1" presStyleLbl="alignAccFollowNode1" presStyleIdx="0" presStyleCnt="4">
        <dgm:presLayoutVars>
          <dgm:chMax val="4"/>
        </dgm:presLayoutVars>
      </dgm:prSet>
      <dgm:spPr/>
    </dgm:pt>
    <dgm:pt modelId="{3D47E89B-1228-9E42-A467-6015F529973D}" type="pres">
      <dgm:prSet presAssocID="{7583CD83-8616-EA47-8DA1-86D5DB5505C2}" presName="parent2" presStyleLbl="alignAccFollowNode1" presStyleIdx="1" presStyleCnt="4">
        <dgm:presLayoutVars>
          <dgm:chMax val="4"/>
        </dgm:presLayoutVars>
      </dgm:prSet>
      <dgm:spPr/>
    </dgm:pt>
    <dgm:pt modelId="{57B461F2-9A55-F74A-B63A-2B478580AF5A}" type="pres">
      <dgm:prSet presAssocID="{7583CD83-8616-EA47-8DA1-86D5DB5505C2}" presName="childrenComposite" presStyleCnt="0"/>
      <dgm:spPr/>
    </dgm:pt>
    <dgm:pt modelId="{087E2A35-38E6-8B49-84B6-069A3AD5F497}" type="pres">
      <dgm:prSet presAssocID="{7583CD83-8616-EA47-8DA1-86D5DB5505C2}" presName="dummyMaxCanvas_ChildArea" presStyleCnt="0"/>
      <dgm:spPr/>
    </dgm:pt>
    <dgm:pt modelId="{7F054ED2-E07D-F441-9B43-7AD94742D518}" type="pres">
      <dgm:prSet presAssocID="{7583CD83-8616-EA47-8DA1-86D5DB5505C2}" presName="fulcrum" presStyleLbl="alignAccFollowNode1" presStyleIdx="2" presStyleCnt="4"/>
      <dgm:spPr/>
    </dgm:pt>
    <dgm:pt modelId="{D7B3BEB4-AC86-D04B-94C2-8B6E2026710D}" type="pres">
      <dgm:prSet presAssocID="{7583CD83-8616-EA47-8DA1-86D5DB5505C2}" presName="balance_23" presStyleLbl="alignAccFollowNode1" presStyleIdx="3" presStyleCnt="4">
        <dgm:presLayoutVars>
          <dgm:bulletEnabled val="1"/>
        </dgm:presLayoutVars>
      </dgm:prSet>
      <dgm:spPr/>
    </dgm:pt>
    <dgm:pt modelId="{91C15EB8-8915-2F49-8F37-8C470A9AF292}" type="pres">
      <dgm:prSet presAssocID="{7583CD83-8616-EA47-8DA1-86D5DB5505C2}" presName="right_23_1" presStyleLbl="node1" presStyleIdx="0" presStyleCnt="5">
        <dgm:presLayoutVars>
          <dgm:bulletEnabled val="1"/>
        </dgm:presLayoutVars>
      </dgm:prSet>
      <dgm:spPr/>
    </dgm:pt>
    <dgm:pt modelId="{DA91B9DA-D094-4742-B9EA-063A0ED5C5C5}" type="pres">
      <dgm:prSet presAssocID="{7583CD83-8616-EA47-8DA1-86D5DB5505C2}" presName="right_23_2" presStyleLbl="node1" presStyleIdx="1" presStyleCnt="5">
        <dgm:presLayoutVars>
          <dgm:bulletEnabled val="1"/>
        </dgm:presLayoutVars>
      </dgm:prSet>
      <dgm:spPr/>
    </dgm:pt>
    <dgm:pt modelId="{BDD2D212-0CD5-9C45-943E-5F66CAE4C5D7}" type="pres">
      <dgm:prSet presAssocID="{7583CD83-8616-EA47-8DA1-86D5DB5505C2}" presName="right_23_3" presStyleLbl="node1" presStyleIdx="2" presStyleCnt="5">
        <dgm:presLayoutVars>
          <dgm:bulletEnabled val="1"/>
        </dgm:presLayoutVars>
      </dgm:prSet>
      <dgm:spPr/>
    </dgm:pt>
    <dgm:pt modelId="{4C798149-58F8-FD42-8AF4-72AFD5B5A7B1}" type="pres">
      <dgm:prSet presAssocID="{7583CD83-8616-EA47-8DA1-86D5DB5505C2}" presName="left_23_1" presStyleLbl="node1" presStyleIdx="3" presStyleCnt="5">
        <dgm:presLayoutVars>
          <dgm:bulletEnabled val="1"/>
        </dgm:presLayoutVars>
      </dgm:prSet>
      <dgm:spPr/>
    </dgm:pt>
    <dgm:pt modelId="{ACC1F570-77C5-9241-B1B4-6C4FDD64E590}" type="pres">
      <dgm:prSet presAssocID="{7583CD83-8616-EA47-8DA1-86D5DB5505C2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D15CC106-9C01-FD44-8093-21775104ABF9}" type="presOf" srcId="{7583CD83-8616-EA47-8DA1-86D5DB5505C2}" destId="{75477447-9469-CC47-ADDD-C54E963C55E7}" srcOrd="0" destOrd="0" presId="urn:microsoft.com/office/officeart/2005/8/layout/balance1"/>
    <dgm:cxn modelId="{B4D9B11B-386D-C74E-8264-817AB3C222E5}" type="presOf" srcId="{0D37C472-8D85-A544-99CD-A84E2E7F5029}" destId="{BDD2D212-0CD5-9C45-943E-5F66CAE4C5D7}" srcOrd="0" destOrd="0" presId="urn:microsoft.com/office/officeart/2005/8/layout/balance1"/>
    <dgm:cxn modelId="{BDD8D92B-97D6-AC49-9101-C071A67F620D}" type="presOf" srcId="{1F6B8254-2590-EF46-AD7E-82D6B1EE0C07}" destId="{91C15EB8-8915-2F49-8F37-8C470A9AF292}" srcOrd="0" destOrd="0" presId="urn:microsoft.com/office/officeart/2005/8/layout/balance1"/>
    <dgm:cxn modelId="{1818A437-8B03-8640-B53B-4ED2B1E4748C}" srcId="{78C704FC-6675-704C-A6B2-57E9D6F6D62B}" destId="{1F6B8254-2590-EF46-AD7E-82D6B1EE0C07}" srcOrd="0" destOrd="0" parTransId="{A48AF713-44EE-D84A-B1AA-92664A150337}" sibTransId="{A33059E3-D892-A049-9DE2-9761C6270F64}"/>
    <dgm:cxn modelId="{D725F33D-98CA-8449-BAD7-C4CEB8DB588B}" srcId="{78C704FC-6675-704C-A6B2-57E9D6F6D62B}" destId="{46C5857B-F909-B548-B043-CA8582F3172E}" srcOrd="1" destOrd="0" parTransId="{18961DCB-E3C2-2F41-BA72-5EC4AD50799C}" sibTransId="{5B02D04E-25C4-8D40-8222-F6C6D6B7925E}"/>
    <dgm:cxn modelId="{C3A6C561-178C-D543-8F76-F8755F707ACE}" type="presOf" srcId="{0A425C05-B027-8B43-8EB2-57A52C0BA0A2}" destId="{4C798149-58F8-FD42-8AF4-72AFD5B5A7B1}" srcOrd="0" destOrd="0" presId="urn:microsoft.com/office/officeart/2005/8/layout/balance1"/>
    <dgm:cxn modelId="{89B5BA6C-4D0B-AD40-A2A9-C334EAAAF5A2}" srcId="{78C704FC-6675-704C-A6B2-57E9D6F6D62B}" destId="{0D37C472-8D85-A544-99CD-A84E2E7F5029}" srcOrd="2" destOrd="0" parTransId="{C14FC304-0CA7-6548-AF54-F49B19A2DED3}" sibTransId="{71B5C776-8D18-DE49-AB70-C5C14A8ACF2D}"/>
    <dgm:cxn modelId="{CC272290-A2B8-3241-88C5-2B712FD0B709}" srcId="{7583CD83-8616-EA47-8DA1-86D5DB5505C2}" destId="{78C704FC-6675-704C-A6B2-57E9D6F6D62B}" srcOrd="1" destOrd="0" parTransId="{6772296E-8BA7-6243-8EAB-B592051420CC}" sibTransId="{701D0701-B8E7-FD44-A849-33C872739FD9}"/>
    <dgm:cxn modelId="{E5685498-0CCA-494D-B75D-47A5B494DE71}" type="presOf" srcId="{E906A3F0-74B7-6145-BFCE-6694DBAD2D00}" destId="{ACC1F570-77C5-9241-B1B4-6C4FDD64E590}" srcOrd="0" destOrd="0" presId="urn:microsoft.com/office/officeart/2005/8/layout/balance1"/>
    <dgm:cxn modelId="{1EE2D8B7-573C-5D4F-94F5-911F4A8D2072}" srcId="{2A1BAC91-79DE-274B-A687-65A05B827793}" destId="{E906A3F0-74B7-6145-BFCE-6694DBAD2D00}" srcOrd="1" destOrd="0" parTransId="{DA5F935B-3FF6-F84C-87AE-81CE03C4CB5C}" sibTransId="{3532A959-6D57-3746-896A-16DE72DDDAB5}"/>
    <dgm:cxn modelId="{9BA8D6D0-D59E-6E43-A1D6-5D4D9FF14395}" type="presOf" srcId="{2A1BAC91-79DE-274B-A687-65A05B827793}" destId="{4A9C51F2-DC33-3541-ADF0-1795C1E717FB}" srcOrd="0" destOrd="0" presId="urn:microsoft.com/office/officeart/2005/8/layout/balance1"/>
    <dgm:cxn modelId="{40BBE2D9-0F83-4F42-9C58-68A5DE0B71FC}" type="presOf" srcId="{78C704FC-6675-704C-A6B2-57E9D6F6D62B}" destId="{3D47E89B-1228-9E42-A467-6015F529973D}" srcOrd="0" destOrd="0" presId="urn:microsoft.com/office/officeart/2005/8/layout/balance1"/>
    <dgm:cxn modelId="{ABF28ADB-C552-CD4D-B29A-AD0493383614}" srcId="{2A1BAC91-79DE-274B-A687-65A05B827793}" destId="{0A425C05-B027-8B43-8EB2-57A52C0BA0A2}" srcOrd="0" destOrd="0" parTransId="{A4CBED37-2051-474C-9463-E783EF631F08}" sibTransId="{D6B16221-6543-014D-BEC7-9547FF06BE4D}"/>
    <dgm:cxn modelId="{7DE03ADE-B49F-8046-B645-2E3DFE0AA0B0}" type="presOf" srcId="{46C5857B-F909-B548-B043-CA8582F3172E}" destId="{DA91B9DA-D094-4742-B9EA-063A0ED5C5C5}" srcOrd="0" destOrd="0" presId="urn:microsoft.com/office/officeart/2005/8/layout/balance1"/>
    <dgm:cxn modelId="{06D24EE8-E56C-B044-8941-54515674AB99}" srcId="{7583CD83-8616-EA47-8DA1-86D5DB5505C2}" destId="{2A1BAC91-79DE-274B-A687-65A05B827793}" srcOrd="0" destOrd="0" parTransId="{6F9DEA07-6A94-1449-989E-C851A91A0DB3}" sibTransId="{9547D4FC-9981-1349-8D29-D975F32FF392}"/>
    <dgm:cxn modelId="{0CC2B380-7CBD-9B4B-9327-B1F939BDA630}" type="presParOf" srcId="{75477447-9469-CC47-ADDD-C54E963C55E7}" destId="{0806D969-F2FA-1B4B-8756-BF1542220E47}" srcOrd="0" destOrd="0" presId="urn:microsoft.com/office/officeart/2005/8/layout/balance1"/>
    <dgm:cxn modelId="{57A3B2A4-9E55-CD47-9B18-1E2355137F82}" type="presParOf" srcId="{75477447-9469-CC47-ADDD-C54E963C55E7}" destId="{CE62E05B-2DF9-774D-82F2-5CA18D8EB90B}" srcOrd="1" destOrd="0" presId="urn:microsoft.com/office/officeart/2005/8/layout/balance1"/>
    <dgm:cxn modelId="{C919BEE1-BD7D-434B-95D3-725D37E8E1A9}" type="presParOf" srcId="{CE62E05B-2DF9-774D-82F2-5CA18D8EB90B}" destId="{4A9C51F2-DC33-3541-ADF0-1795C1E717FB}" srcOrd="0" destOrd="0" presId="urn:microsoft.com/office/officeart/2005/8/layout/balance1"/>
    <dgm:cxn modelId="{F454ABA4-E31B-1E40-A653-881311B6A12C}" type="presParOf" srcId="{CE62E05B-2DF9-774D-82F2-5CA18D8EB90B}" destId="{3D47E89B-1228-9E42-A467-6015F529973D}" srcOrd="1" destOrd="0" presId="urn:microsoft.com/office/officeart/2005/8/layout/balance1"/>
    <dgm:cxn modelId="{16D440FF-0D86-4242-8E89-F2C6697FFE6D}" type="presParOf" srcId="{75477447-9469-CC47-ADDD-C54E963C55E7}" destId="{57B461F2-9A55-F74A-B63A-2B478580AF5A}" srcOrd="2" destOrd="0" presId="urn:microsoft.com/office/officeart/2005/8/layout/balance1"/>
    <dgm:cxn modelId="{9004A4ED-02F6-2141-84E4-687FCA372A40}" type="presParOf" srcId="{57B461F2-9A55-F74A-B63A-2B478580AF5A}" destId="{087E2A35-38E6-8B49-84B6-069A3AD5F497}" srcOrd="0" destOrd="0" presId="urn:microsoft.com/office/officeart/2005/8/layout/balance1"/>
    <dgm:cxn modelId="{8F24E09F-9AB2-9A4B-841E-37A4143FFFC7}" type="presParOf" srcId="{57B461F2-9A55-F74A-B63A-2B478580AF5A}" destId="{7F054ED2-E07D-F441-9B43-7AD94742D518}" srcOrd="1" destOrd="0" presId="urn:microsoft.com/office/officeart/2005/8/layout/balance1"/>
    <dgm:cxn modelId="{D4FEE83E-3CA2-654F-A5DD-CC39128E2FC1}" type="presParOf" srcId="{57B461F2-9A55-F74A-B63A-2B478580AF5A}" destId="{D7B3BEB4-AC86-D04B-94C2-8B6E2026710D}" srcOrd="2" destOrd="0" presId="urn:microsoft.com/office/officeart/2005/8/layout/balance1"/>
    <dgm:cxn modelId="{9AC00A40-74D7-D244-AF36-51A2523E73D5}" type="presParOf" srcId="{57B461F2-9A55-F74A-B63A-2B478580AF5A}" destId="{91C15EB8-8915-2F49-8F37-8C470A9AF292}" srcOrd="3" destOrd="0" presId="urn:microsoft.com/office/officeart/2005/8/layout/balance1"/>
    <dgm:cxn modelId="{04C40362-F984-BB49-B9E7-B7B5F6CCC7D7}" type="presParOf" srcId="{57B461F2-9A55-F74A-B63A-2B478580AF5A}" destId="{DA91B9DA-D094-4742-B9EA-063A0ED5C5C5}" srcOrd="4" destOrd="0" presId="urn:microsoft.com/office/officeart/2005/8/layout/balance1"/>
    <dgm:cxn modelId="{082499BA-CA70-0444-9373-AD86C21ED3A3}" type="presParOf" srcId="{57B461F2-9A55-F74A-B63A-2B478580AF5A}" destId="{BDD2D212-0CD5-9C45-943E-5F66CAE4C5D7}" srcOrd="5" destOrd="0" presId="urn:microsoft.com/office/officeart/2005/8/layout/balance1"/>
    <dgm:cxn modelId="{A47E3E0C-B416-5B41-9A37-3283D7FCB075}" type="presParOf" srcId="{57B461F2-9A55-F74A-B63A-2B478580AF5A}" destId="{4C798149-58F8-FD42-8AF4-72AFD5B5A7B1}" srcOrd="6" destOrd="0" presId="urn:microsoft.com/office/officeart/2005/8/layout/balance1"/>
    <dgm:cxn modelId="{72E05FD8-71EC-2F43-8913-6032D33CFE27}" type="presParOf" srcId="{57B461F2-9A55-F74A-B63A-2B478580AF5A}" destId="{ACC1F570-77C5-9241-B1B4-6C4FDD64E590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C51F2-DC33-3541-ADF0-1795C1E717FB}">
      <dsp:nvSpPr>
        <dsp:cNvPr id="0" name=""/>
        <dsp:cNvSpPr/>
      </dsp:nvSpPr>
      <dsp:spPr>
        <a:xfrm>
          <a:off x="1679786" y="0"/>
          <a:ext cx="1950720" cy="108373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Flat GNN methods</a:t>
          </a:r>
        </a:p>
      </dsp:txBody>
      <dsp:txXfrm>
        <a:off x="1711527" y="31741"/>
        <a:ext cx="1887238" cy="1020251"/>
      </dsp:txXfrm>
    </dsp:sp>
    <dsp:sp modelId="{3D47E89B-1228-9E42-A467-6015F529973D}">
      <dsp:nvSpPr>
        <dsp:cNvPr id="0" name=""/>
        <dsp:cNvSpPr/>
      </dsp:nvSpPr>
      <dsp:spPr>
        <a:xfrm>
          <a:off x="4497493" y="0"/>
          <a:ext cx="1950720" cy="108373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Hierarchical Learning w </a:t>
          </a:r>
          <a:r>
            <a:rPr lang="en-GB" sz="2000" kern="1200" dirty="0" err="1"/>
            <a:t>Diffpool</a:t>
          </a:r>
          <a:endParaRPr lang="en-GB" sz="2000" kern="1200" dirty="0"/>
        </a:p>
      </dsp:txBody>
      <dsp:txXfrm>
        <a:off x="4529234" y="31741"/>
        <a:ext cx="1887238" cy="1020251"/>
      </dsp:txXfrm>
    </dsp:sp>
    <dsp:sp modelId="{7F054ED2-E07D-F441-9B43-7AD94742D518}">
      <dsp:nvSpPr>
        <dsp:cNvPr id="0" name=""/>
        <dsp:cNvSpPr/>
      </dsp:nvSpPr>
      <dsp:spPr>
        <a:xfrm>
          <a:off x="3657599" y="4605866"/>
          <a:ext cx="812800" cy="8128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3BEB4-AC86-D04B-94C2-8B6E2026710D}">
      <dsp:nvSpPr>
        <dsp:cNvPr id="0" name=""/>
        <dsp:cNvSpPr/>
      </dsp:nvSpPr>
      <dsp:spPr>
        <a:xfrm rot="240000">
          <a:off x="1624855" y="4257573"/>
          <a:ext cx="4878289" cy="3411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15EB8-8915-2F49-8F37-8C470A9AF292}">
      <dsp:nvSpPr>
        <dsp:cNvPr id="0" name=""/>
        <dsp:cNvSpPr/>
      </dsp:nvSpPr>
      <dsp:spPr>
        <a:xfrm rot="240000">
          <a:off x="4553844" y="3404681"/>
          <a:ext cx="1946391" cy="906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Better handles larger graphs through hierarchical reductions</a:t>
          </a:r>
        </a:p>
      </dsp:txBody>
      <dsp:txXfrm>
        <a:off x="4598111" y="3448948"/>
        <a:ext cx="1857857" cy="818285"/>
      </dsp:txXfrm>
    </dsp:sp>
    <dsp:sp modelId="{DA91B9DA-D094-4742-B9EA-063A0ED5C5C5}">
      <dsp:nvSpPr>
        <dsp:cNvPr id="0" name=""/>
        <dsp:cNvSpPr/>
      </dsp:nvSpPr>
      <dsp:spPr>
        <a:xfrm rot="240000">
          <a:off x="4624286" y="2429321"/>
          <a:ext cx="1946391" cy="906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Learns multi-level hierarchical representations, potentially capturing deep patterns</a:t>
          </a:r>
        </a:p>
      </dsp:txBody>
      <dsp:txXfrm>
        <a:off x="4668553" y="2473588"/>
        <a:ext cx="1857857" cy="818285"/>
      </dsp:txXfrm>
    </dsp:sp>
    <dsp:sp modelId="{BDD2D212-0CD5-9C45-943E-5F66CAE4C5D7}">
      <dsp:nvSpPr>
        <dsp:cNvPr id="0" name=""/>
        <dsp:cNvSpPr/>
      </dsp:nvSpPr>
      <dsp:spPr>
        <a:xfrm rot="240000">
          <a:off x="4694729" y="1475635"/>
          <a:ext cx="1946391" cy="906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u="none" kern="1200" dirty="0"/>
            <a:t>Risk of over-smoothing can still exist, but controlled through hierarchical processing.</a:t>
          </a:r>
          <a:endParaRPr lang="en-GB" sz="1100" kern="1200" dirty="0"/>
        </a:p>
      </dsp:txBody>
      <dsp:txXfrm>
        <a:off x="4738996" y="1519902"/>
        <a:ext cx="1857857" cy="818285"/>
      </dsp:txXfrm>
    </dsp:sp>
    <dsp:sp modelId="{4C798149-58F8-FD42-8AF4-72AFD5B5A7B1}">
      <dsp:nvSpPr>
        <dsp:cNvPr id="0" name=""/>
        <dsp:cNvSpPr/>
      </dsp:nvSpPr>
      <dsp:spPr>
        <a:xfrm rot="240000">
          <a:off x="1763230" y="3209609"/>
          <a:ext cx="1946391" cy="906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Struggles with large data due to computation limitations</a:t>
          </a:r>
        </a:p>
      </dsp:txBody>
      <dsp:txXfrm>
        <a:off x="1807497" y="3253876"/>
        <a:ext cx="1857857" cy="818285"/>
      </dsp:txXfrm>
    </dsp:sp>
    <dsp:sp modelId="{ACC1F570-77C5-9241-B1B4-6C4FDD64E590}">
      <dsp:nvSpPr>
        <dsp:cNvPr id="0" name=""/>
        <dsp:cNvSpPr/>
      </dsp:nvSpPr>
      <dsp:spPr>
        <a:xfrm rot="240000">
          <a:off x="1833673" y="2234249"/>
          <a:ext cx="1946391" cy="906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u="none" kern="1200" dirty="0"/>
            <a:t>Operates at a single level of graph representation, which may limit the complexity of patterns captured.</a:t>
          </a:r>
          <a:endParaRPr lang="en-GB" sz="1100" kern="1200" dirty="0"/>
        </a:p>
      </dsp:txBody>
      <dsp:txXfrm>
        <a:off x="1877940" y="2278516"/>
        <a:ext cx="1857857" cy="818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25B95-0FB0-E14C-BA32-3CB55B2DC1AE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972D-E4B1-D64D-B1CF-AC63DDD7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972D-E4B1-D64D-B1CF-AC63DDD7AE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1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A043-5EB0-E831-FB16-E6D3D6766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D4B33-B646-8E52-3A15-387DCBE3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FCAE2-1818-D9EF-B138-6B4F6CA5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53B6-C5F4-77D4-930A-BBED1D46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72BC-7161-B3AE-2864-6992129C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47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8BBE-BC53-D42B-6BFF-7254638B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9D983-ED26-018B-45B4-ACB56AF4A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0841-78F2-0002-AA07-D11AB2F4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B9AF5-7006-115A-90F0-41E971DA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DD0BD-8BB6-809A-3AAC-B51BA97D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08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E1C72-CC41-3944-4BE3-0F5BFB706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95C18-51BF-E4CB-5888-18096E597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F7F10-82E3-8ACB-D6C3-362244E0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9DAFA-5EA2-4B41-EC61-235D6789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490BA-84B7-300B-59C3-0F013F3D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617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 mit Platzierung zweit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>
            <a:extLst>
              <a:ext uri="{FF2B5EF4-FFF2-40B4-BE49-F238E27FC236}">
                <a16:creationId xmlns:a16="http://schemas.microsoft.com/office/drawing/2014/main" id="{3478026F-954E-415D-B004-4AA09EF1EA3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>
            <a:extLst>
              <a:ext uri="{FF2B5EF4-FFF2-40B4-BE49-F238E27FC236}">
                <a16:creationId xmlns:a16="http://schemas.microsoft.com/office/drawing/2014/main" id="{AF6E3387-F595-40A7-8DA7-13529B010A57}"/>
              </a:ext>
            </a:extLst>
          </p:cNvPr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>
            <a:extLst>
              <a:ext uri="{FF2B5EF4-FFF2-40B4-BE49-F238E27FC236}">
                <a16:creationId xmlns:a16="http://schemas.microsoft.com/office/drawing/2014/main" id="{6593B5D4-0880-47BB-BA2B-1582B5734177}"/>
              </a:ext>
            </a:extLst>
          </p:cNvPr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>
            <a:extLst>
              <a:ext uri="{FF2B5EF4-FFF2-40B4-BE49-F238E27FC236}">
                <a16:creationId xmlns:a16="http://schemas.microsoft.com/office/drawing/2014/main" id="{317749F6-609B-432D-BD19-263596F8085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>
            <a:extLst>
              <a:ext uri="{FF2B5EF4-FFF2-40B4-BE49-F238E27FC236}">
                <a16:creationId xmlns:a16="http://schemas.microsoft.com/office/drawing/2014/main" id="{7E2F6E1D-86A5-49D1-A7A5-38CD5F0E5F7F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46BB309F-13F0-44D1-B4AD-43B22284D1AA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>
            <a:extLst>
              <a:ext uri="{FF2B5EF4-FFF2-40B4-BE49-F238E27FC236}">
                <a16:creationId xmlns:a16="http://schemas.microsoft.com/office/drawing/2014/main" id="{DFDBB5F2-4C6B-443C-9982-6BC9196D33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5">
            <a:extLst>
              <a:ext uri="{FF2B5EF4-FFF2-40B4-BE49-F238E27FC236}">
                <a16:creationId xmlns:a16="http://schemas.microsoft.com/office/drawing/2014/main" id="{3D48BF05-EABA-48BF-B7F8-4F801970C64C}"/>
              </a:ext>
            </a:extLst>
          </p:cNvPr>
          <p:cNvCxnSpPr/>
          <p:nvPr userDrawn="1"/>
        </p:nvCxnSpPr>
        <p:spPr>
          <a:xfrm rot="5400000">
            <a:off x="10156825" y="593725"/>
            <a:ext cx="522288" cy="1588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/>
              <a:t>Textmasterformate durch Klicken bearbeiten</a:t>
            </a:r>
          </a:p>
        </p:txBody>
      </p:sp>
      <p:sp>
        <p:nvSpPr>
          <p:cNvPr id="16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630030" y="1350048"/>
            <a:ext cx="9163384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Fußzeilenplatzhalter 15">
            <a:extLst>
              <a:ext uri="{FF2B5EF4-FFF2-40B4-BE49-F238E27FC236}">
                <a16:creationId xmlns:a16="http://schemas.microsoft.com/office/drawing/2014/main" id="{A0F8125B-E0F1-4A88-AB13-940547B74D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>
            <a:extLst>
              <a:ext uri="{FF2B5EF4-FFF2-40B4-BE49-F238E27FC236}">
                <a16:creationId xmlns:a16="http://schemas.microsoft.com/office/drawing/2014/main" id="{85B84153-6DEF-49BD-948B-5E8F14E4C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927A695-9898-4A58-A0EB-C3A779F9802B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4" name="Datumsplatzhalter 17">
            <a:extLst>
              <a:ext uri="{FF2B5EF4-FFF2-40B4-BE49-F238E27FC236}">
                <a16:creationId xmlns:a16="http://schemas.microsoft.com/office/drawing/2014/main" id="{156D28A2-63A2-4560-B538-6C9C5BE4A2E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C6B9D65-5D20-4B50-BC6F-D2002438DE1E}" type="datetime1">
              <a:rPr lang="de-DE"/>
              <a:pPr>
                <a:defRPr/>
              </a:pPr>
              <a:t>03.02.25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38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>
            <a:extLst>
              <a:ext uri="{FF2B5EF4-FFF2-40B4-BE49-F238E27FC236}">
                <a16:creationId xmlns:a16="http://schemas.microsoft.com/office/drawing/2014/main" id="{1C51C321-5BF6-43A6-A418-FCC43A49E16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>
            <a:extLst>
              <a:ext uri="{FF2B5EF4-FFF2-40B4-BE49-F238E27FC236}">
                <a16:creationId xmlns:a16="http://schemas.microsoft.com/office/drawing/2014/main" id="{C7D9E950-3A33-4E81-8675-FB6AFC22F589}"/>
              </a:ext>
            </a:extLst>
          </p:cNvPr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>
            <a:extLst>
              <a:ext uri="{FF2B5EF4-FFF2-40B4-BE49-F238E27FC236}">
                <a16:creationId xmlns:a16="http://schemas.microsoft.com/office/drawing/2014/main" id="{698824A4-C21C-4B96-9AA9-2C7375B2C3B9}"/>
              </a:ext>
            </a:extLst>
          </p:cNvPr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>
            <a:extLst>
              <a:ext uri="{FF2B5EF4-FFF2-40B4-BE49-F238E27FC236}">
                <a16:creationId xmlns:a16="http://schemas.microsoft.com/office/drawing/2014/main" id="{D997C43C-77BA-409B-B868-0CF7F00A478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>
            <a:extLst>
              <a:ext uri="{FF2B5EF4-FFF2-40B4-BE49-F238E27FC236}">
                <a16:creationId xmlns:a16="http://schemas.microsoft.com/office/drawing/2014/main" id="{8C66872A-CE87-4F38-AD45-EA4D47FE2827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57A6FF33-5700-4DC6-ABC8-4C943CACAEC3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>
            <a:extLst>
              <a:ext uri="{FF2B5EF4-FFF2-40B4-BE49-F238E27FC236}">
                <a16:creationId xmlns:a16="http://schemas.microsoft.com/office/drawing/2014/main" id="{FAAEBEB5-0115-4387-AC14-EDB33D418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/>
              <a:t>Textmasterformate durch Klicken bearbeiten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30363" y="1345199"/>
            <a:ext cx="9154784" cy="4913312"/>
          </a:xfrm>
          <a:prstGeom prst="rect">
            <a:avLst/>
          </a:prstGeom>
        </p:spPr>
        <p:txBody>
          <a:bodyPr lIns="0" tIns="46800"/>
          <a:lstStyle>
            <a:lvl1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Fußzeilenplatzhalter 15">
            <a:extLst>
              <a:ext uri="{FF2B5EF4-FFF2-40B4-BE49-F238E27FC236}">
                <a16:creationId xmlns:a16="http://schemas.microsoft.com/office/drawing/2014/main" id="{B02A40AB-8FC6-449F-9C81-8523E017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" name="Foliennummernplatzhalter 16">
            <a:extLst>
              <a:ext uri="{FF2B5EF4-FFF2-40B4-BE49-F238E27FC236}">
                <a16:creationId xmlns:a16="http://schemas.microsoft.com/office/drawing/2014/main" id="{559055E7-F9D3-4120-8D78-E34E49EB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43B2F09-D6D4-4E98-97F0-6880C36FA418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3" name="Datumsplatzhalter 17">
            <a:extLst>
              <a:ext uri="{FF2B5EF4-FFF2-40B4-BE49-F238E27FC236}">
                <a16:creationId xmlns:a16="http://schemas.microsoft.com/office/drawing/2014/main" id="{BD0D67C6-4782-4C19-86EF-347F975C96B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51339F7-5F9C-4DED-9BF9-9E906E20EFA5}" type="datetime1">
              <a:rPr lang="de-DE"/>
              <a:pPr>
                <a:defRPr/>
              </a:pPr>
              <a:t>03.02.25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96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6746-EDE8-3A4D-4F6B-E70D7052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8D42-62C8-786B-6274-58D5FC53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7D5B9-24ED-042A-D3AA-ACA22975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0EFB-7CD2-7694-4888-3A087577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B2EB9-7B3F-918B-D8F5-B2F7BFD2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915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2450-12DD-F4FF-2D1F-D4F0AA63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BA37E-4479-EFCD-27F6-151AD597F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E2FB-FD59-CC8A-4588-3A464FB7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4DB6-22A8-6F15-074F-FA00DA7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167CC-D25F-40D1-C4E7-06715DB2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38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7266-C0AF-33ED-AE57-D85D769B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C815-AB70-FA35-E101-CE7C89ACE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5E6C8-48DE-99A9-B163-2464FADB0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35879-0965-C876-8F51-6A4F915D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ED5F-61BB-072A-63FF-8601A1A8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A48F-C4DC-6AA4-C902-96CF8B2F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53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6EE2-5862-AE18-60CD-7F6D3BAF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3F44-EE75-7085-3FEC-0E6E5E42F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9311-A652-3FE8-5736-56254F4EC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03E2B-B7E8-5CC1-3D4C-2B1AA1A8A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2AC2C-445A-A0BD-5AE3-888D99A6A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9D0FB-E3BF-E2BD-219D-50FD54D8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CB0A8-1D97-BFFA-F1DF-D25DE70E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C736F-AC16-0C43-01BF-B590468A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61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81B4-88B5-8019-24BF-F532E2C5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4090F-4F49-6858-2AFE-8CE3DA2D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2490-1138-259E-B9B8-DA616D65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F893D-EBDE-53FC-0CF6-05A6182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65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03F78-5068-C932-C39A-91A9AB14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17B41-6B75-CDD3-A920-45307EEE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B4B07-E19A-5ECC-C44F-4622406E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556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E0FB-3C1F-C90E-A196-73C91C1D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0774-1F87-4E4D-57CF-40B90659E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24BB9-2051-6599-23E3-A2AF93A55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73A46-5D3D-D9F4-55DC-30EE307A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086A5-F1B2-409A-6559-9D304904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9979D-0975-75A8-F2EF-2ECAE652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21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10EA-C943-ECE2-68C7-127EE62B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2DC16-1527-A9F2-6349-C67D4E3A5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35BF8-C032-DADA-87C0-329A5F3D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777DD-0471-5EA7-47EE-4D728766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E44C2-3167-7F8E-3045-DE3E388D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635C6-C4A1-E719-0D15-2590D69C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73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12709-B7CC-F3FD-2B2A-088B5B4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D8CEE-024C-A60C-BE60-C2F410322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00BEA-35B6-5E21-8BE3-71089A062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9F99A4-7927-C14E-9C3E-0DD42068FBDE}" type="datetimeFigureOut">
              <a:rPr lang="en-DE" smtClean="0"/>
              <a:t>2/3/25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DEF22-BF62-2187-9051-5DB6A605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18E9-8086-C7F9-3071-EE27E143E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71E8C-DA08-044C-A8E2-83F421137C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816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1.12850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145FF-0E1E-10C2-20D0-FC620ECDC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9226" y="3630994"/>
            <a:ext cx="7714291" cy="114070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seminar presentation for HO-GNN WS2024/25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Shaique Solanki – 7062950</a:t>
            </a:r>
          </a:p>
          <a:p>
            <a:pPr algn="ctr"/>
            <a:endParaRPr lang="en-DE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364AA-2CA3-748C-C077-DDFC0C36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8572" y="44849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Graph Neural Networks</a:t>
            </a:r>
            <a:endParaRPr lang="en-DE" sz="4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C4CCE-E104-6950-1A20-D1EAB1EA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45ACE-17B8-7E27-5CA0-028BCA5D1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228C6-BF1E-C7F4-8ED5-481DF7A1B1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chrsmrrs.github.io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  <a:r>
              <a:rPr lang="de-DE" sz="700" dirty="0" err="1"/>
              <a:t>docs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65360-E489-0DB8-4054-78537AF4D1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10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8FD732-59AA-8AC3-0000-27F650D0DF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98B919-E531-4508-2DD1-6470362A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1293170"/>
            <a:ext cx="7772400" cy="4271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CBF926-30EE-2943-EB85-2C386A3E5F0A}"/>
              </a:ext>
            </a:extLst>
          </p:cNvPr>
          <p:cNvSpPr txBox="1"/>
          <p:nvPr/>
        </p:nvSpPr>
        <p:spPr>
          <a:xfrm>
            <a:off x="3163824" y="5438491"/>
            <a:ext cx="6108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Final Test Accuracy: 0.7232, Test Loss: 0.5846 </a:t>
            </a:r>
            <a:br>
              <a:rPr lang="en-IN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E9641F4-8A26-52D9-D0C4-E1A67220A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Overview of results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605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0BB5-6C28-D212-6918-4A6CE9238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B6D666-20C1-B086-34ED-AF6BA6019D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72DC6-E319-1D30-72D5-06D8EDA4F6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D2978-D689-1121-EDD8-DCBA53D891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11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825D58-3C42-C96F-B946-8E45102BD53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8D52-F082-08E4-6B01-94568C4948EA}"/>
              </a:ext>
            </a:extLst>
          </p:cNvPr>
          <p:cNvGrpSpPr/>
          <p:nvPr/>
        </p:nvGrpSpPr>
        <p:grpSpPr>
          <a:xfrm>
            <a:off x="2864169" y="749807"/>
            <a:ext cx="6508111" cy="5358386"/>
            <a:chOff x="2008514" y="749806"/>
            <a:chExt cx="6508111" cy="535838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4EB1259-ACD9-EE2B-14B9-5D2B56E542CB}"/>
                </a:ext>
              </a:extLst>
            </p:cNvPr>
            <p:cNvSpPr/>
            <p:nvPr/>
          </p:nvSpPr>
          <p:spPr>
            <a:xfrm>
              <a:off x="4456580" y="2715768"/>
              <a:ext cx="1639424" cy="1426461"/>
            </a:xfrm>
            <a:custGeom>
              <a:avLst/>
              <a:gdLst>
                <a:gd name="connsiteX0" fmla="*/ 0 w 1639424"/>
                <a:gd name="connsiteY0" fmla="*/ 713231 h 1426461"/>
                <a:gd name="connsiteX1" fmla="*/ 819712 w 1639424"/>
                <a:gd name="connsiteY1" fmla="*/ 0 h 1426461"/>
                <a:gd name="connsiteX2" fmla="*/ 1639424 w 1639424"/>
                <a:gd name="connsiteY2" fmla="*/ 713231 h 1426461"/>
                <a:gd name="connsiteX3" fmla="*/ 819712 w 1639424"/>
                <a:gd name="connsiteY3" fmla="*/ 1426462 h 1426461"/>
                <a:gd name="connsiteX4" fmla="*/ 0 w 1639424"/>
                <a:gd name="connsiteY4" fmla="*/ 713231 h 142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424" h="1426461">
                  <a:moveTo>
                    <a:pt x="0" y="713231"/>
                  </a:moveTo>
                  <a:cubicBezTo>
                    <a:pt x="0" y="319324"/>
                    <a:pt x="366998" y="0"/>
                    <a:pt x="819712" y="0"/>
                  </a:cubicBezTo>
                  <a:cubicBezTo>
                    <a:pt x="1272426" y="0"/>
                    <a:pt x="1639424" y="319324"/>
                    <a:pt x="1639424" y="713231"/>
                  </a:cubicBezTo>
                  <a:cubicBezTo>
                    <a:pt x="1639424" y="1107138"/>
                    <a:pt x="1272426" y="1426462"/>
                    <a:pt x="819712" y="1426462"/>
                  </a:cubicBezTo>
                  <a:cubicBezTo>
                    <a:pt x="366998" y="1426462"/>
                    <a:pt x="0" y="1107138"/>
                    <a:pt x="0" y="7132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948" tIns="231760" rIns="262948" bIns="2317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solidFill>
                    <a:schemeClr val="tx1"/>
                  </a:solidFill>
                </a:rPr>
                <a:t>So what’s happening?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5D2EF4D-7E23-53A6-0F77-DE9EE84775DD}"/>
                </a:ext>
              </a:extLst>
            </p:cNvPr>
            <p:cNvSpPr/>
            <p:nvPr/>
          </p:nvSpPr>
          <p:spPr>
            <a:xfrm rot="16200000">
              <a:off x="5136292" y="2221845"/>
              <a:ext cx="279999" cy="475394"/>
            </a:xfrm>
            <a:custGeom>
              <a:avLst/>
              <a:gdLst>
                <a:gd name="connsiteX0" fmla="*/ 0 w 279999"/>
                <a:gd name="connsiteY0" fmla="*/ 95079 h 475394"/>
                <a:gd name="connsiteX1" fmla="*/ 140000 w 279999"/>
                <a:gd name="connsiteY1" fmla="*/ 95079 h 475394"/>
                <a:gd name="connsiteX2" fmla="*/ 140000 w 279999"/>
                <a:gd name="connsiteY2" fmla="*/ 0 h 475394"/>
                <a:gd name="connsiteX3" fmla="*/ 279999 w 279999"/>
                <a:gd name="connsiteY3" fmla="*/ 237697 h 475394"/>
                <a:gd name="connsiteX4" fmla="*/ 140000 w 279999"/>
                <a:gd name="connsiteY4" fmla="*/ 475394 h 475394"/>
                <a:gd name="connsiteX5" fmla="*/ 140000 w 279999"/>
                <a:gd name="connsiteY5" fmla="*/ 380315 h 475394"/>
                <a:gd name="connsiteX6" fmla="*/ 0 w 279999"/>
                <a:gd name="connsiteY6" fmla="*/ 380315 h 475394"/>
                <a:gd name="connsiteX7" fmla="*/ 0 w 279999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999" h="475394">
                  <a:moveTo>
                    <a:pt x="0" y="95079"/>
                  </a:moveTo>
                  <a:lnTo>
                    <a:pt x="140000" y="95079"/>
                  </a:lnTo>
                  <a:lnTo>
                    <a:pt x="140000" y="0"/>
                  </a:lnTo>
                  <a:lnTo>
                    <a:pt x="279999" y="237697"/>
                  </a:lnTo>
                  <a:lnTo>
                    <a:pt x="140000" y="475394"/>
                  </a:lnTo>
                  <a:lnTo>
                    <a:pt x="140000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95079" rIns="84000" bIns="9507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C6984E-11AD-5FA8-8639-FC3788F88172}"/>
                </a:ext>
              </a:extLst>
            </p:cNvPr>
            <p:cNvSpPr/>
            <p:nvPr/>
          </p:nvSpPr>
          <p:spPr>
            <a:xfrm>
              <a:off x="4352951" y="749806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Over-smoothing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8AE601A-7B2A-D3DD-5C0A-09EA458C156E}"/>
                </a:ext>
              </a:extLst>
            </p:cNvPr>
            <p:cNvSpPr/>
            <p:nvPr/>
          </p:nvSpPr>
          <p:spPr>
            <a:xfrm>
              <a:off x="6222271" y="3191302"/>
              <a:ext cx="304187" cy="475394"/>
            </a:xfrm>
            <a:custGeom>
              <a:avLst/>
              <a:gdLst>
                <a:gd name="connsiteX0" fmla="*/ 0 w 304187"/>
                <a:gd name="connsiteY0" fmla="*/ 95079 h 475394"/>
                <a:gd name="connsiteX1" fmla="*/ 152094 w 304187"/>
                <a:gd name="connsiteY1" fmla="*/ 95079 h 475394"/>
                <a:gd name="connsiteX2" fmla="*/ 152094 w 304187"/>
                <a:gd name="connsiteY2" fmla="*/ 0 h 475394"/>
                <a:gd name="connsiteX3" fmla="*/ 304187 w 304187"/>
                <a:gd name="connsiteY3" fmla="*/ 237697 h 475394"/>
                <a:gd name="connsiteX4" fmla="*/ 152094 w 304187"/>
                <a:gd name="connsiteY4" fmla="*/ 475394 h 475394"/>
                <a:gd name="connsiteX5" fmla="*/ 152094 w 304187"/>
                <a:gd name="connsiteY5" fmla="*/ 380315 h 475394"/>
                <a:gd name="connsiteX6" fmla="*/ 0 w 304187"/>
                <a:gd name="connsiteY6" fmla="*/ 380315 h 475394"/>
                <a:gd name="connsiteX7" fmla="*/ 0 w 304187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187" h="475394">
                  <a:moveTo>
                    <a:pt x="0" y="95079"/>
                  </a:moveTo>
                  <a:lnTo>
                    <a:pt x="152094" y="95079"/>
                  </a:lnTo>
                  <a:lnTo>
                    <a:pt x="152094" y="0"/>
                  </a:lnTo>
                  <a:lnTo>
                    <a:pt x="304187" y="237697"/>
                  </a:lnTo>
                  <a:lnTo>
                    <a:pt x="152094" y="475394"/>
                  </a:lnTo>
                  <a:lnTo>
                    <a:pt x="152094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5079" rIns="91256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6D42A2-5AB6-F282-9633-94FF4BE4AEA4}"/>
                </a:ext>
              </a:extLst>
            </p:cNvPr>
            <p:cNvSpPr/>
            <p:nvPr/>
          </p:nvSpPr>
          <p:spPr>
            <a:xfrm>
              <a:off x="6669943" y="2710168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0760" tIns="230861" rIns="290760" bIns="23086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solidFill>
                    <a:schemeClr val="tx1"/>
                  </a:solidFill>
                </a:rPr>
                <a:t>Scalability Issues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857DB0-E139-BA49-84F2-E59C715BF2C5}"/>
                </a:ext>
              </a:extLst>
            </p:cNvPr>
            <p:cNvSpPr/>
            <p:nvPr/>
          </p:nvSpPr>
          <p:spPr>
            <a:xfrm rot="5400000">
              <a:off x="5136292" y="4160759"/>
              <a:ext cx="279999" cy="475394"/>
            </a:xfrm>
            <a:custGeom>
              <a:avLst/>
              <a:gdLst>
                <a:gd name="connsiteX0" fmla="*/ 0 w 279999"/>
                <a:gd name="connsiteY0" fmla="*/ 95079 h 475394"/>
                <a:gd name="connsiteX1" fmla="*/ 140000 w 279999"/>
                <a:gd name="connsiteY1" fmla="*/ 95079 h 475394"/>
                <a:gd name="connsiteX2" fmla="*/ 140000 w 279999"/>
                <a:gd name="connsiteY2" fmla="*/ 0 h 475394"/>
                <a:gd name="connsiteX3" fmla="*/ 279999 w 279999"/>
                <a:gd name="connsiteY3" fmla="*/ 237697 h 475394"/>
                <a:gd name="connsiteX4" fmla="*/ 140000 w 279999"/>
                <a:gd name="connsiteY4" fmla="*/ 475394 h 475394"/>
                <a:gd name="connsiteX5" fmla="*/ 140000 w 279999"/>
                <a:gd name="connsiteY5" fmla="*/ 380315 h 475394"/>
                <a:gd name="connsiteX6" fmla="*/ 0 w 279999"/>
                <a:gd name="connsiteY6" fmla="*/ 380315 h 475394"/>
                <a:gd name="connsiteX7" fmla="*/ 0 w 279999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999" h="475394">
                  <a:moveTo>
                    <a:pt x="0" y="95079"/>
                  </a:moveTo>
                  <a:lnTo>
                    <a:pt x="140000" y="95079"/>
                  </a:lnTo>
                  <a:lnTo>
                    <a:pt x="140000" y="0"/>
                  </a:lnTo>
                  <a:lnTo>
                    <a:pt x="279999" y="237697"/>
                  </a:lnTo>
                  <a:lnTo>
                    <a:pt x="140000" y="475394"/>
                  </a:lnTo>
                  <a:lnTo>
                    <a:pt x="140000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95078" rIns="84000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FD35E14-27E2-2947-CD22-054969C0BFDE}"/>
                </a:ext>
              </a:extLst>
            </p:cNvPr>
            <p:cNvSpPr/>
            <p:nvPr/>
          </p:nvSpPr>
          <p:spPr>
            <a:xfrm>
              <a:off x="4352951" y="4670531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Inability to capture multi-level structure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2B664D-D16A-3727-22BC-07490E9C6653}"/>
                </a:ext>
              </a:extLst>
            </p:cNvPr>
            <p:cNvSpPr/>
            <p:nvPr/>
          </p:nvSpPr>
          <p:spPr>
            <a:xfrm rot="21600000">
              <a:off x="4005542" y="3191301"/>
              <a:ext cx="318734" cy="475395"/>
            </a:xfrm>
            <a:custGeom>
              <a:avLst/>
              <a:gdLst>
                <a:gd name="connsiteX0" fmla="*/ 0 w 318733"/>
                <a:gd name="connsiteY0" fmla="*/ 95079 h 475394"/>
                <a:gd name="connsiteX1" fmla="*/ 159367 w 318733"/>
                <a:gd name="connsiteY1" fmla="*/ 95079 h 475394"/>
                <a:gd name="connsiteX2" fmla="*/ 159367 w 318733"/>
                <a:gd name="connsiteY2" fmla="*/ 0 h 475394"/>
                <a:gd name="connsiteX3" fmla="*/ 318733 w 318733"/>
                <a:gd name="connsiteY3" fmla="*/ 237697 h 475394"/>
                <a:gd name="connsiteX4" fmla="*/ 159367 w 318733"/>
                <a:gd name="connsiteY4" fmla="*/ 475394 h 475394"/>
                <a:gd name="connsiteX5" fmla="*/ 159367 w 318733"/>
                <a:gd name="connsiteY5" fmla="*/ 380315 h 475394"/>
                <a:gd name="connsiteX6" fmla="*/ 0 w 318733"/>
                <a:gd name="connsiteY6" fmla="*/ 380315 h 475394"/>
                <a:gd name="connsiteX7" fmla="*/ 0 w 318733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3" h="475394">
                  <a:moveTo>
                    <a:pt x="318733" y="380315"/>
                  </a:moveTo>
                  <a:lnTo>
                    <a:pt x="159366" y="380315"/>
                  </a:lnTo>
                  <a:lnTo>
                    <a:pt x="159366" y="475394"/>
                  </a:lnTo>
                  <a:lnTo>
                    <a:pt x="0" y="237697"/>
                  </a:lnTo>
                  <a:lnTo>
                    <a:pt x="159366" y="0"/>
                  </a:lnTo>
                  <a:lnTo>
                    <a:pt x="159366" y="95079"/>
                  </a:lnTo>
                  <a:lnTo>
                    <a:pt x="318733" y="95079"/>
                  </a:lnTo>
                  <a:lnTo>
                    <a:pt x="318733" y="38031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20" tIns="95080" rIns="1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848541B-1805-3112-7A34-4050B172FEA6}"/>
                </a:ext>
              </a:extLst>
            </p:cNvPr>
            <p:cNvSpPr/>
            <p:nvPr/>
          </p:nvSpPr>
          <p:spPr>
            <a:xfrm>
              <a:off x="2008514" y="2710168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Difficulty in learning long-range dependency</a:t>
              </a: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F9F9652-E9AF-2973-388C-A4BBCEB0B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935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3B1A4E-611A-606A-AEA3-6F953C6B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2AA-8ABD-C033-40BF-C9C7DA16D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3F5F7-C950-0B55-4B61-D299DB9E2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4B527-D05F-A0E8-9C7C-50D64BCC9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12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C130BB-7851-D2B3-EC42-A8F35624D82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A68009-2834-4CB7-56EC-8297046E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80069"/>
              </p:ext>
            </p:extLst>
          </p:nvPr>
        </p:nvGraphicFramePr>
        <p:xfrm>
          <a:off x="197852" y="1585427"/>
          <a:ext cx="8584198" cy="31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099">
                  <a:extLst>
                    <a:ext uri="{9D8B030D-6E8A-4147-A177-3AD203B41FA5}">
                      <a16:colId xmlns:a16="http://schemas.microsoft.com/office/drawing/2014/main" val="4276802548"/>
                    </a:ext>
                  </a:extLst>
                </a:gridCol>
                <a:gridCol w="4292099">
                  <a:extLst>
                    <a:ext uri="{9D8B030D-6E8A-4147-A177-3AD203B41FA5}">
                      <a16:colId xmlns:a16="http://schemas.microsoft.com/office/drawing/2014/main" val="2163380850"/>
                    </a:ext>
                  </a:extLst>
                </a:gridCol>
              </a:tblGrid>
              <a:tr h="616770">
                <a:tc>
                  <a:txBody>
                    <a:bodyPr/>
                    <a:lstStyle/>
                    <a:p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Culprit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01819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r>
                        <a:rPr lang="en-US" dirty="0"/>
                        <a:t>Over-Smoothing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94100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r>
                        <a:rPr lang="en-US" dirty="0"/>
                        <a:t>Scalability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01775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r>
                        <a:rPr lang="en-US" dirty="0"/>
                        <a:t>Inability to Capture Multi-Scale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7821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r>
                        <a:rPr lang="en-US" dirty="0"/>
                        <a:t>Difficulty in Learning long-range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6325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69C8AD2-CE2E-4879-68C9-8022F80E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83" y="2295455"/>
            <a:ext cx="4036428" cy="41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DD80A-480B-6081-25E5-A43510AD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78" y="2878546"/>
            <a:ext cx="3734870" cy="487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9C16F0-8B11-B850-3DAE-87555D82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8" y="3452487"/>
            <a:ext cx="2236867" cy="5638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BCD339-F2A0-D2E8-B369-0EBB58FC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678" y="4123602"/>
            <a:ext cx="2742705" cy="521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F7CDB8-71D4-49D4-B6E3-80B5B48C5E3F}"/>
              </a:ext>
            </a:extLst>
          </p:cNvPr>
          <p:cNvSpPr txBox="1"/>
          <p:nvPr/>
        </p:nvSpPr>
        <p:spPr>
          <a:xfrm>
            <a:off x="9381719" y="1628085"/>
            <a:ext cx="2210206" cy="1754326"/>
          </a:xfrm>
          <a:prstGeom prst="rect">
            <a:avLst/>
          </a:prstGeom>
          <a:solidFill>
            <a:schemeClr val="bg1"/>
          </a:solidFill>
          <a:ln w="50800" cmpd="dbl">
            <a:solidFill>
              <a:srgbClr val="FF0000">
                <a:alpha val="71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Stacking multiple GCN layers without preserving distinct node features of incorporate different layers of abstraction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479143-9B0C-C4E3-B80C-2DDFA5A1403F}"/>
              </a:ext>
            </a:extLst>
          </p:cNvPr>
          <p:cNvCxnSpPr>
            <a:endCxn id="24" idx="1"/>
          </p:cNvCxnSpPr>
          <p:nvPr/>
        </p:nvCxnSpPr>
        <p:spPr>
          <a:xfrm>
            <a:off x="8627411" y="2505248"/>
            <a:ext cx="7543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4D2DA73-996D-642C-723F-52003A03CA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 – Diving Deep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099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E9B88-91B0-1FE3-1DD9-16A66F342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A3301-580A-9388-2CD9-91AA38266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BE71C-6664-5FEB-7F4E-4A9DF7D2A2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7D0A7-DFA2-FDF7-5133-4D48D64B83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13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97B350-6C43-73D9-E38F-AEF3C438D84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DE1EBE-7280-ED98-7081-2DDF87FF5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876"/>
              </p:ext>
            </p:extLst>
          </p:nvPr>
        </p:nvGraphicFramePr>
        <p:xfrm>
          <a:off x="197852" y="1585427"/>
          <a:ext cx="8584198" cy="31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099">
                  <a:extLst>
                    <a:ext uri="{9D8B030D-6E8A-4147-A177-3AD203B41FA5}">
                      <a16:colId xmlns:a16="http://schemas.microsoft.com/office/drawing/2014/main" val="4276802548"/>
                    </a:ext>
                  </a:extLst>
                </a:gridCol>
                <a:gridCol w="4292099">
                  <a:extLst>
                    <a:ext uri="{9D8B030D-6E8A-4147-A177-3AD203B41FA5}">
                      <a16:colId xmlns:a16="http://schemas.microsoft.com/office/drawing/2014/main" val="2163380850"/>
                    </a:ext>
                  </a:extLst>
                </a:gridCol>
              </a:tblGrid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Culprit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01819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Over-Smoothing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94100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Scalability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01775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Inability to Capture Multi-Scale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7821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Difficulty in Learning long-range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6325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5817CAE-A0F1-E073-22C6-9EA850CF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83" y="2295455"/>
            <a:ext cx="4036428" cy="4195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E67839-0DEB-D0A4-9925-7700849BB544}"/>
              </a:ext>
            </a:extLst>
          </p:cNvPr>
          <p:cNvSpPr txBox="1"/>
          <p:nvPr/>
        </p:nvSpPr>
        <p:spPr>
          <a:xfrm>
            <a:off x="9381719" y="1932933"/>
            <a:ext cx="2210206" cy="1169551"/>
          </a:xfrm>
          <a:prstGeom prst="rect">
            <a:avLst/>
          </a:prstGeom>
          <a:solidFill>
            <a:schemeClr val="bg1"/>
          </a:solidFill>
          <a:ln w="50800" cmpd="dbl">
            <a:solidFill>
              <a:srgbClr val="FF0000">
                <a:alpha val="71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Stacking multiple GCN layers without preserving distinct node features of incorporate different layers of abstraction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EAE580-B999-ABBE-A37F-E7E420852FB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627411" y="2517709"/>
            <a:ext cx="7543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47FAC8-CC13-5A7B-16C1-A3F393FAB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 – Diving Deep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531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1D6F6-B70E-552E-1F99-547E1AA7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222B-692B-76E6-E2DE-9EF7DB1BE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57C2F-4D99-FFDA-65A4-5BD5FF46E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3D88-29F9-4030-FC45-DE8C62E3A1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14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3ECC2-1E17-F242-7ED9-DBF5F8C913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15B7FE-7119-F05F-40B0-87CDB331A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11108"/>
              </p:ext>
            </p:extLst>
          </p:nvPr>
        </p:nvGraphicFramePr>
        <p:xfrm>
          <a:off x="197852" y="1585427"/>
          <a:ext cx="8584198" cy="31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099">
                  <a:extLst>
                    <a:ext uri="{9D8B030D-6E8A-4147-A177-3AD203B41FA5}">
                      <a16:colId xmlns:a16="http://schemas.microsoft.com/office/drawing/2014/main" val="4276802548"/>
                    </a:ext>
                  </a:extLst>
                </a:gridCol>
                <a:gridCol w="4292099">
                  <a:extLst>
                    <a:ext uri="{9D8B030D-6E8A-4147-A177-3AD203B41FA5}">
                      <a16:colId xmlns:a16="http://schemas.microsoft.com/office/drawing/2014/main" val="2163380850"/>
                    </a:ext>
                  </a:extLst>
                </a:gridCol>
              </a:tblGrid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Culprit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01819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Over-Smoothing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94100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Scalability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01775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Inability to Capture Multi-Scale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7821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Difficulty in Learning long-range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6325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6E26CB2-0D73-49D2-3272-D5AB0041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83" y="2295455"/>
            <a:ext cx="4036428" cy="41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BAE21A-528E-2642-D41C-8C409DF4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78" y="2878546"/>
            <a:ext cx="3734870" cy="4877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91ACEB-1800-E77B-E6F1-66B8D1003013}"/>
              </a:ext>
            </a:extLst>
          </p:cNvPr>
          <p:cNvSpPr txBox="1"/>
          <p:nvPr/>
        </p:nvSpPr>
        <p:spPr>
          <a:xfrm>
            <a:off x="9381719" y="2214474"/>
            <a:ext cx="2210206" cy="1815882"/>
          </a:xfrm>
          <a:prstGeom prst="rect">
            <a:avLst/>
          </a:prstGeom>
          <a:solidFill>
            <a:schemeClr val="bg1"/>
          </a:solidFill>
          <a:ln w="50800" cmpd="dbl">
            <a:solidFill>
              <a:srgbClr val="FF0000">
                <a:alpha val="71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Using a static batch size for processing large, complex graphs like proteins, where node and edge counts vary, can cause scalability issues and inefficiencies in memory and computational resources.</a:t>
            </a:r>
            <a:endParaRPr lang="en-US"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C19ED-BF53-3D83-C27D-5C56026B0645}"/>
              </a:ext>
            </a:extLst>
          </p:cNvPr>
          <p:cNvCxnSpPr>
            <a:cxnSpLocks/>
          </p:cNvCxnSpPr>
          <p:nvPr/>
        </p:nvCxnSpPr>
        <p:spPr>
          <a:xfrm>
            <a:off x="8336548" y="3127819"/>
            <a:ext cx="1045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796EBB-644A-6862-74FE-BA82AEBC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 – Diving Deep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56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E84A7-8644-7276-4657-D318FDC89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2A78E5-56E7-8D09-F2AD-FACABA46E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28138-B731-7127-E157-CA5040B897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B26FF-FDE2-BD26-4600-14298AFFD0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15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7611A-151F-53D1-E9AC-37C41594C46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783C9F-32F2-711A-A7FB-3F5C3CEF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830725"/>
              </p:ext>
            </p:extLst>
          </p:nvPr>
        </p:nvGraphicFramePr>
        <p:xfrm>
          <a:off x="197852" y="1585427"/>
          <a:ext cx="8584198" cy="31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099">
                  <a:extLst>
                    <a:ext uri="{9D8B030D-6E8A-4147-A177-3AD203B41FA5}">
                      <a16:colId xmlns:a16="http://schemas.microsoft.com/office/drawing/2014/main" val="4276802548"/>
                    </a:ext>
                  </a:extLst>
                </a:gridCol>
                <a:gridCol w="4292099">
                  <a:extLst>
                    <a:ext uri="{9D8B030D-6E8A-4147-A177-3AD203B41FA5}">
                      <a16:colId xmlns:a16="http://schemas.microsoft.com/office/drawing/2014/main" val="2163380850"/>
                    </a:ext>
                  </a:extLst>
                </a:gridCol>
              </a:tblGrid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Culprit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01819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Over-Smoothing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94100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Scalability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01775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Inability to Capture Multi-Scale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7821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Difficulty in Learning long-range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6325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EA63EBE-3292-0768-60EC-BE6D545C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83" y="2295455"/>
            <a:ext cx="4036428" cy="41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73AF04-C798-1684-6B54-4577FF3F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78" y="2878546"/>
            <a:ext cx="3734870" cy="487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195302-C2CA-14D7-0B25-9433C476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8" y="3452487"/>
            <a:ext cx="2236867" cy="5638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BCC5FF-3048-9B04-C1B5-AB889E782CD7}"/>
              </a:ext>
            </a:extLst>
          </p:cNvPr>
          <p:cNvSpPr txBox="1"/>
          <p:nvPr/>
        </p:nvSpPr>
        <p:spPr>
          <a:xfrm>
            <a:off x="9505747" y="2915250"/>
            <a:ext cx="2210206" cy="1600438"/>
          </a:xfrm>
          <a:prstGeom prst="rect">
            <a:avLst/>
          </a:prstGeom>
          <a:solidFill>
            <a:schemeClr val="bg1"/>
          </a:solidFill>
          <a:ln w="50800" cmpd="dbl">
            <a:solidFill>
              <a:srgbClr val="FF0000">
                <a:alpha val="71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model's uniform convolutional layers and global mean pooling lack the ability to capture multi-scale features essential for hierarchical structures like proteins.</a:t>
            </a:r>
            <a:endParaRPr lang="en-US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76C130-A873-8E78-D617-BF3D0289F3A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838545" y="3715469"/>
            <a:ext cx="2667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73CAE8-148C-5B51-A145-4C72822CB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 – Diving Deep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79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00A5-6737-2B58-58B6-1AB6454E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87EFAC-0BE4-A5B3-04A1-421CC0977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033D0-8A0D-DC70-3199-C5ED3410E2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208AD-2D71-1484-3AF9-C22F22130C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16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606C54-65CC-ADF3-F06E-B879A6EECB1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A76F9D-2760-4E8B-D7DC-1A877409D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55261"/>
              </p:ext>
            </p:extLst>
          </p:nvPr>
        </p:nvGraphicFramePr>
        <p:xfrm>
          <a:off x="197852" y="1585427"/>
          <a:ext cx="8584198" cy="31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099">
                  <a:extLst>
                    <a:ext uri="{9D8B030D-6E8A-4147-A177-3AD203B41FA5}">
                      <a16:colId xmlns:a16="http://schemas.microsoft.com/office/drawing/2014/main" val="4276802548"/>
                    </a:ext>
                  </a:extLst>
                </a:gridCol>
                <a:gridCol w="4292099">
                  <a:extLst>
                    <a:ext uri="{9D8B030D-6E8A-4147-A177-3AD203B41FA5}">
                      <a16:colId xmlns:a16="http://schemas.microsoft.com/office/drawing/2014/main" val="2163380850"/>
                    </a:ext>
                  </a:extLst>
                </a:gridCol>
              </a:tblGrid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Culprit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01819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Over-Smoothing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94100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Scalability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01775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Inability to Capture Multi-Scale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7821"/>
                  </a:ext>
                </a:extLst>
              </a:tr>
              <a:tr h="616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Difficulty in Learning long-range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6325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2CA7231-CBA2-08D3-1152-03146FFC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83" y="2295455"/>
            <a:ext cx="4036428" cy="41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E39DD8-8BAC-6785-9BC9-81DDE702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78" y="2878546"/>
            <a:ext cx="3734870" cy="487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69A55F-B412-4491-448A-89BA11F87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8" y="3452487"/>
            <a:ext cx="2236867" cy="5638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28A418-7C3A-46C4-F7A9-C96B75B07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678" y="4123602"/>
            <a:ext cx="2742705" cy="521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58B82C-4EC0-B9E1-4C7D-E032822BD2B2}"/>
              </a:ext>
            </a:extLst>
          </p:cNvPr>
          <p:cNvSpPr txBox="1"/>
          <p:nvPr/>
        </p:nvSpPr>
        <p:spPr>
          <a:xfrm>
            <a:off x="9538003" y="3172390"/>
            <a:ext cx="2210206" cy="2462213"/>
          </a:xfrm>
          <a:prstGeom prst="rect">
            <a:avLst/>
          </a:prstGeom>
          <a:solidFill>
            <a:schemeClr val="bg1"/>
          </a:solidFill>
          <a:ln w="50800" cmpd="dbl">
            <a:solidFill>
              <a:srgbClr val="FF0000">
                <a:alpha val="71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While graph convolutions theoretically capture long-range dependencies through layer stacking, in practice, the repetitive application of uniform convolutions across entire graphs fails to effectively address long-range interactions in large, complex structures.</a:t>
            </a:r>
            <a:endParaRPr lang="en-US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F631B3-C91A-1749-54BC-B50FCE153677}"/>
              </a:ext>
            </a:extLst>
          </p:cNvPr>
          <p:cNvCxnSpPr>
            <a:cxnSpLocks/>
          </p:cNvCxnSpPr>
          <p:nvPr/>
        </p:nvCxnSpPr>
        <p:spPr>
          <a:xfrm>
            <a:off x="7344383" y="4403497"/>
            <a:ext cx="2193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EB281E-9556-3D38-7AE1-440B5B9CC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 – Diving Deep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990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E74F-3985-B333-2D57-64853371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62D07-0990-764A-4CCC-4AB77632F0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Fundamentals of Hierarchical GNN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7F388-73D1-D428-343F-9BA1699D05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link.springer.com</a:t>
            </a:r>
            <a:r>
              <a:rPr lang="de-DE" sz="700" dirty="0"/>
              <a:t>/</a:t>
            </a:r>
            <a:r>
              <a:rPr lang="de-DE" sz="700" dirty="0" err="1"/>
              <a:t>article</a:t>
            </a:r>
            <a:r>
              <a:rPr lang="de-DE" sz="700" dirty="0"/>
              <a:t>/10.1007/s40324-021-00282-x/</a:t>
            </a:r>
            <a:r>
              <a:rPr lang="de-DE" sz="700" dirty="0" err="1"/>
              <a:t>figures</a:t>
            </a:r>
            <a:r>
              <a:rPr lang="de-DE" sz="700" dirty="0"/>
              <a:t>/1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34087-386C-F6DD-EF99-A425E4883A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17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BC3A12-21BF-8571-A5D2-43F020C2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3E84EA1-21A9-4D9E-BD08-52F77DA6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37" y="1981204"/>
            <a:ext cx="4251472" cy="228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FA2B3-DA19-7CA7-EF4C-83156074332F}"/>
              </a:ext>
            </a:extLst>
          </p:cNvPr>
          <p:cNvSpPr txBox="1"/>
          <p:nvPr/>
        </p:nvSpPr>
        <p:spPr>
          <a:xfrm>
            <a:off x="8412812" y="139304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Capturing the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570A1-6CE4-2471-BBB2-65D101FB0CE9}"/>
                  </a:ext>
                </a:extLst>
              </p:cNvPr>
              <p:cNvSpPr txBox="1"/>
              <p:nvPr/>
            </p:nvSpPr>
            <p:spPr>
              <a:xfrm>
                <a:off x="1931055" y="4470153"/>
                <a:ext cx="2138537" cy="842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570A1-6CE4-2471-BBB2-65D101FB0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55" y="4470153"/>
                <a:ext cx="2138537" cy="842475"/>
              </a:xfrm>
              <a:prstGeom prst="rect">
                <a:avLst/>
              </a:prstGeom>
              <a:blipFill>
                <a:blip r:embed="rId3"/>
                <a:stretch>
                  <a:fillRect l="-2959" t="-2941" r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DC750C1-C34C-08E4-2C30-C60C18DAEA4C}"/>
              </a:ext>
            </a:extLst>
          </p:cNvPr>
          <p:cNvSpPr txBox="1"/>
          <p:nvPr/>
        </p:nvSpPr>
        <p:spPr>
          <a:xfrm>
            <a:off x="397933" y="4843772"/>
            <a:ext cx="6704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</a:t>
            </a:r>
            <a:r>
              <a:rPr lang="en-US" sz="1400" b="1" baseline="30000" dirty="0"/>
              <a:t>(l) </a:t>
            </a:r>
            <a:r>
              <a:rPr lang="en-US" sz="1400" dirty="0"/>
              <a:t>is the matrix of node features at layer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</a:t>
            </a:r>
            <a:r>
              <a:rPr lang="en-US" sz="1400" b="1" baseline="30000" dirty="0"/>
              <a:t>(l)</a:t>
            </a:r>
            <a:r>
              <a:rPr lang="en-US" sz="1400" dirty="0"/>
              <a:t> is the weight matrix at layer (l), which transforms the node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</a:t>
            </a:r>
            <a:r>
              <a:rPr lang="en-US" sz="1400" baseline="30000" dirty="0"/>
              <a:t>(l)</a:t>
            </a:r>
            <a:r>
              <a:rPr lang="en-US" sz="1400" dirty="0"/>
              <a:t> is the coarsening matrix which reduces the number of nodes by merging them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6C25C-B4DE-C6E1-D754-BC036E6D26BF}"/>
              </a:ext>
            </a:extLst>
          </p:cNvPr>
          <p:cNvSpPr txBox="1"/>
          <p:nvPr/>
        </p:nvSpPr>
        <p:spPr>
          <a:xfrm>
            <a:off x="837945" y="183195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45AE6-38A7-D37F-471C-BF868BA35B23}"/>
              </a:ext>
            </a:extLst>
          </p:cNvPr>
          <p:cNvSpPr txBox="1"/>
          <p:nvPr/>
        </p:nvSpPr>
        <p:spPr>
          <a:xfrm>
            <a:off x="4115305" y="182871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1E056-98A0-CFE0-1356-C2E961B81AE2}"/>
              </a:ext>
            </a:extLst>
          </p:cNvPr>
          <p:cNvSpPr txBox="1"/>
          <p:nvPr/>
        </p:nvSpPr>
        <p:spPr>
          <a:xfrm>
            <a:off x="2001301" y="139304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 Coarsening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5211FA-76BF-E1F7-6791-1ED1FAE1F960}"/>
                  </a:ext>
                </a:extLst>
              </p:cNvPr>
              <p:cNvSpPr txBox="1"/>
              <p:nvPr/>
            </p:nvSpPr>
            <p:spPr>
              <a:xfrm>
                <a:off x="7548179" y="3007762"/>
                <a:ext cx="4251472" cy="842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𝐴𝑔𝑔𝑟𝑒𝑔𝑎𝑡𝑒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5211FA-76BF-E1F7-6791-1ED1FAE1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179" y="3007762"/>
                <a:ext cx="4251472" cy="842475"/>
              </a:xfrm>
              <a:prstGeom prst="rect">
                <a:avLst/>
              </a:prstGeom>
              <a:blipFill>
                <a:blip r:embed="rId4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48B7B45-22AA-0DE0-4641-44581E57C801}"/>
              </a:ext>
            </a:extLst>
          </p:cNvPr>
          <p:cNvSpPr txBox="1"/>
          <p:nvPr/>
        </p:nvSpPr>
        <p:spPr>
          <a:xfrm>
            <a:off x="6718570" y="3524282"/>
            <a:ext cx="5618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σ</a:t>
            </a:r>
            <a:r>
              <a:rPr lang="en-US" sz="1400" dirty="0"/>
              <a:t> is a nonlinear activation function that introduces nonlinearity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AGGREGATE</a:t>
            </a:r>
            <a:r>
              <a:rPr lang="en-US" sz="1400" dirty="0"/>
              <a:t> could be a function like sum, mean, or more complex </a:t>
            </a:r>
          </a:p>
          <a:p>
            <a:r>
              <a:rPr lang="en-US" sz="1400" dirty="0"/>
              <a:t>        learned function, which combines features of the nodes which</a:t>
            </a:r>
          </a:p>
          <a:p>
            <a:r>
              <a:rPr lang="en-US" sz="1400" dirty="0"/>
              <a:t>        have been merged together.</a:t>
            </a:r>
          </a:p>
        </p:txBody>
      </p:sp>
    </p:spTree>
    <p:extLst>
      <p:ext uri="{BB962C8B-B14F-4D97-AF65-F5344CB8AC3E}">
        <p14:creationId xmlns:p14="http://schemas.microsoft.com/office/powerpoint/2010/main" val="5039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EBA-B85B-B315-764A-E8217DCA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iffpool">
            <a:extLst>
              <a:ext uri="{FF2B5EF4-FFF2-40B4-BE49-F238E27FC236}">
                <a16:creationId xmlns:a16="http://schemas.microsoft.com/office/drawing/2014/main" id="{F2A7B40C-869F-389B-69B4-81BFB0E7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35" y="789870"/>
            <a:ext cx="7695018" cy="52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5E96F-EA77-1F42-CC03-27C5407B8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Diffpool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Mechanism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A0D93-BCD2-84AC-DD32-E9BDD86E33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younghk.github.io</a:t>
            </a:r>
            <a:r>
              <a:rPr lang="de-DE" sz="700" dirty="0"/>
              <a:t>/</a:t>
            </a:r>
            <a:r>
              <a:rPr lang="de-DE" sz="700" dirty="0" err="1"/>
              <a:t>machine-learning</a:t>
            </a:r>
            <a:r>
              <a:rPr lang="de-DE" sz="700" dirty="0"/>
              <a:t>/2019-12-14---graph-neural-networks-2/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39CC7-9DB0-61ED-F827-36C043013D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18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EADB44-A00B-27A1-68B0-31B08567155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8A64AB-8CAF-10A2-7F3F-68AF74BDB4D7}"/>
                  </a:ext>
                </a:extLst>
              </p:cNvPr>
              <p:cNvSpPr txBox="1"/>
              <p:nvPr/>
            </p:nvSpPr>
            <p:spPr>
              <a:xfrm>
                <a:off x="8991302" y="4114800"/>
                <a:ext cx="12049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8A64AB-8CAF-10A2-7F3F-68AF74BDB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02" y="4114800"/>
                <a:ext cx="1204945" cy="276999"/>
              </a:xfrm>
              <a:prstGeom prst="rect">
                <a:avLst/>
              </a:prstGeom>
              <a:blipFill>
                <a:blip r:embed="rId3"/>
                <a:stretch>
                  <a:fillRect l="-3125" t="-1818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041AAC9-7C7E-0051-DA9A-504BC423C1FA}"/>
              </a:ext>
            </a:extLst>
          </p:cNvPr>
          <p:cNvGrpSpPr/>
          <p:nvPr/>
        </p:nvGrpSpPr>
        <p:grpSpPr>
          <a:xfrm>
            <a:off x="528975" y="3005428"/>
            <a:ext cx="7544982" cy="924546"/>
            <a:chOff x="528975" y="3005428"/>
            <a:chExt cx="7544982" cy="92454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2ED999-C931-CCCE-DEFC-88385C666EDC}"/>
                </a:ext>
              </a:extLst>
            </p:cNvPr>
            <p:cNvSpPr/>
            <p:nvPr/>
          </p:nvSpPr>
          <p:spPr>
            <a:xfrm>
              <a:off x="528975" y="3005428"/>
              <a:ext cx="1799618" cy="6858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Node embeddings at layer l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7F240D27-05A6-7D80-542D-8879B0BD49A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328593" y="3348328"/>
              <a:ext cx="1552743" cy="342900"/>
            </a:xfrm>
            <a:prstGeom prst="bentConnector3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BC6488-D4B9-03FD-FF1C-3766EC0D6403}"/>
                </a:ext>
              </a:extLst>
            </p:cNvPr>
            <p:cNvSpPr/>
            <p:nvPr/>
          </p:nvSpPr>
          <p:spPr>
            <a:xfrm>
              <a:off x="3881336" y="3429000"/>
              <a:ext cx="4192621" cy="500974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58CBC9-E77F-F36D-6B5D-CAF0E124ABA9}"/>
              </a:ext>
            </a:extLst>
          </p:cNvPr>
          <p:cNvGrpSpPr/>
          <p:nvPr/>
        </p:nvGrpSpPr>
        <p:grpSpPr>
          <a:xfrm>
            <a:off x="528975" y="3840291"/>
            <a:ext cx="9756720" cy="760890"/>
            <a:chOff x="528975" y="3840291"/>
            <a:chExt cx="9756720" cy="76089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09DF069-6B59-0646-2E1A-0F54DAF6514E}"/>
                </a:ext>
              </a:extLst>
            </p:cNvPr>
            <p:cNvSpPr/>
            <p:nvPr/>
          </p:nvSpPr>
          <p:spPr>
            <a:xfrm>
              <a:off x="528975" y="3840291"/>
              <a:ext cx="1799618" cy="6858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Learned cluster assignment matrix at layer 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F169B8-35C3-765D-E2BF-D2B991998BA5}"/>
                </a:ext>
              </a:extLst>
            </p:cNvPr>
            <p:cNvSpPr/>
            <p:nvPr/>
          </p:nvSpPr>
          <p:spPr>
            <a:xfrm>
              <a:off x="3886519" y="4009288"/>
              <a:ext cx="6399176" cy="591893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17C34D7-589B-13F5-4D03-58FEA48B22B3}"/>
                </a:ext>
              </a:extLst>
            </p:cNvPr>
            <p:cNvCxnSpPr>
              <a:stCxn id="13" idx="3"/>
              <a:endCxn id="19" idx="1"/>
            </p:cNvCxnSpPr>
            <p:nvPr/>
          </p:nvCxnSpPr>
          <p:spPr>
            <a:xfrm>
              <a:off x="2328593" y="4183191"/>
              <a:ext cx="1557926" cy="122044"/>
            </a:xfrm>
            <a:prstGeom prst="bentConnector3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F97DDA-7F67-7BE5-875C-12B90EAC5279}"/>
              </a:ext>
            </a:extLst>
          </p:cNvPr>
          <p:cNvSpPr/>
          <p:nvPr/>
        </p:nvSpPr>
        <p:spPr>
          <a:xfrm>
            <a:off x="6096000" y="2837741"/>
            <a:ext cx="865762" cy="369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</a:t>
            </a:r>
            <a:r>
              <a:rPr lang="en-US" sz="1400" dirty="0"/>
              <a:t>/p Adj Mat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27BC4B-EECA-A257-B677-4D75997E94F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528881" y="3207579"/>
            <a:ext cx="0" cy="401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AE9B68-BCB1-1B68-8008-406CD03BED91}"/>
              </a:ext>
            </a:extLst>
          </p:cNvPr>
          <p:cNvSpPr/>
          <p:nvPr/>
        </p:nvSpPr>
        <p:spPr>
          <a:xfrm>
            <a:off x="7043124" y="2833907"/>
            <a:ext cx="865762" cy="369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</a:t>
            </a:r>
            <a:r>
              <a:rPr lang="en-US" sz="1400" dirty="0"/>
              <a:t>/p Feat Mat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652DA3-E53C-EE04-DDF6-32769E078647}"/>
              </a:ext>
            </a:extLst>
          </p:cNvPr>
          <p:cNvCxnSpPr>
            <a:cxnSpLocks/>
          </p:cNvCxnSpPr>
          <p:nvPr/>
        </p:nvCxnSpPr>
        <p:spPr>
          <a:xfrm>
            <a:off x="7476005" y="3203745"/>
            <a:ext cx="0" cy="316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E98BB4-3573-CCAE-6281-FD96EB254C64}"/>
              </a:ext>
            </a:extLst>
          </p:cNvPr>
          <p:cNvGrpSpPr/>
          <p:nvPr/>
        </p:nvGrpSpPr>
        <p:grpSpPr>
          <a:xfrm>
            <a:off x="528975" y="4659877"/>
            <a:ext cx="7379911" cy="701078"/>
            <a:chOff x="528975" y="4659877"/>
            <a:chExt cx="7379911" cy="70107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77349FC-3463-6250-B0CB-8BEA08FA9181}"/>
                </a:ext>
              </a:extLst>
            </p:cNvPr>
            <p:cNvSpPr/>
            <p:nvPr/>
          </p:nvSpPr>
          <p:spPr>
            <a:xfrm>
              <a:off x="528975" y="4675155"/>
              <a:ext cx="1799618" cy="6858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o/p Feat Mat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E912E80-4EC2-A8C6-5E2B-39A7BB27D82D}"/>
                </a:ext>
              </a:extLst>
            </p:cNvPr>
            <p:cNvSpPr/>
            <p:nvPr/>
          </p:nvSpPr>
          <p:spPr>
            <a:xfrm>
              <a:off x="3445532" y="4659877"/>
              <a:ext cx="4463354" cy="59189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9D78AE5-EC9C-A4B6-C0CE-F351E821C72A}"/>
                </a:ext>
              </a:extLst>
            </p:cNvPr>
            <p:cNvCxnSpPr>
              <a:stCxn id="33" idx="3"/>
              <a:endCxn id="35" idx="1"/>
            </p:cNvCxnSpPr>
            <p:nvPr/>
          </p:nvCxnSpPr>
          <p:spPr>
            <a:xfrm flipV="1">
              <a:off x="2328593" y="4955824"/>
              <a:ext cx="1116939" cy="62231"/>
            </a:xfrm>
            <a:prstGeom prst="bentConnector3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52C951-6E94-3B6F-A3F5-8D09486E940B}"/>
              </a:ext>
            </a:extLst>
          </p:cNvPr>
          <p:cNvGrpSpPr/>
          <p:nvPr/>
        </p:nvGrpSpPr>
        <p:grpSpPr>
          <a:xfrm>
            <a:off x="528975" y="5299079"/>
            <a:ext cx="8089731" cy="891215"/>
            <a:chOff x="528975" y="5299079"/>
            <a:chExt cx="8089731" cy="89121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6F48B0B-FBEC-BE0F-2D3F-56F07863D5C1}"/>
                </a:ext>
              </a:extLst>
            </p:cNvPr>
            <p:cNvSpPr/>
            <p:nvPr/>
          </p:nvSpPr>
          <p:spPr>
            <a:xfrm>
              <a:off x="528975" y="5504494"/>
              <a:ext cx="1799618" cy="68580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o/p Adj Mat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9F37BE-EF04-C0F8-2B47-B2F3B08C574A}"/>
                </a:ext>
              </a:extLst>
            </p:cNvPr>
            <p:cNvSpPr/>
            <p:nvPr/>
          </p:nvSpPr>
          <p:spPr>
            <a:xfrm>
              <a:off x="3445532" y="5299079"/>
              <a:ext cx="5173174" cy="59189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8B31AA69-A5B3-E8A3-EFB8-F1300F3A5613}"/>
                </a:ext>
              </a:extLst>
            </p:cNvPr>
            <p:cNvCxnSpPr>
              <a:stCxn id="38" idx="3"/>
            </p:cNvCxnSpPr>
            <p:nvPr/>
          </p:nvCxnSpPr>
          <p:spPr>
            <a:xfrm flipV="1">
              <a:off x="2328593" y="5651770"/>
              <a:ext cx="1116939" cy="19562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7E96-415F-933D-6247-80DD178E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88A800-74CA-27C0-E836-047525B74C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Diffpool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Mechanism - Implementation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C7A2B-217F-CABF-3E57-2CC1F7FC6B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younghk.github.io</a:t>
            </a:r>
            <a:r>
              <a:rPr lang="de-DE" sz="700" dirty="0"/>
              <a:t>/</a:t>
            </a:r>
            <a:r>
              <a:rPr lang="de-DE" sz="700" dirty="0" err="1"/>
              <a:t>machine-learning</a:t>
            </a:r>
            <a:r>
              <a:rPr lang="de-DE" sz="700" dirty="0"/>
              <a:t>/2019-12-14---graph-neural-networks-2/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46232-B20C-2A2B-8221-A422A01674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19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32C82F-C07E-9724-ACF4-90F05F096B0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A8F51-4B0F-FA8A-94B4-8E0E8F9D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19" y="709385"/>
            <a:ext cx="7190362" cy="54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9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ACFEC-C739-E3E6-0796-278A4BE53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6E357-6E31-D6C5-A3FD-04AA32D7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2F09-D6D4-4E98-97F0-6880C36FA418}" type="slidenum">
              <a:rPr lang="de-DE" altLang="de-DE" smtClean="0"/>
              <a:pPr/>
              <a:t>2</a:t>
            </a:fld>
            <a:endParaRPr lang="de-DE" alt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EDA4B6-240A-55EE-3771-BB681D46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35" y="972344"/>
            <a:ext cx="9154784" cy="491331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Observing Hierarchy in Graph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Fundamentals of Hierarchical GNNs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Diffpool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Mechanism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29495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6F578-7585-DE3C-842D-95D678825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64EBF5-6C67-0E10-E3B4-8577EBFC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Diffpool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Mechanism - Implementation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6D4FF-1FB0-E6D6-E739-2CFE4DC899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younghk.github.io</a:t>
            </a:r>
            <a:r>
              <a:rPr lang="de-DE" sz="700" dirty="0"/>
              <a:t>/</a:t>
            </a:r>
            <a:r>
              <a:rPr lang="de-DE" sz="700" dirty="0" err="1"/>
              <a:t>machine-learning</a:t>
            </a:r>
            <a:r>
              <a:rPr lang="de-DE" sz="700" dirty="0"/>
              <a:t>/2019-12-14---graph-neural-networks-2/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436FA-3695-82E4-13B9-1BF36AEF71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20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DD1BE1-0223-B8CC-1D10-2004F31157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723E3-A708-F523-F9E2-BEBCB63D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1507733"/>
            <a:ext cx="7772400" cy="3842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0FA59B-87AC-3CD2-E13A-14E6C1EE80B0}"/>
              </a:ext>
            </a:extLst>
          </p:cNvPr>
          <p:cNvSpPr txBox="1"/>
          <p:nvPr/>
        </p:nvSpPr>
        <p:spPr>
          <a:xfrm>
            <a:off x="2423530" y="5273120"/>
            <a:ext cx="73893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6"/>
                </a:solidFill>
                <a:latin typeface="Menlo" panose="020B0609030804020204" pitchFamily="49" charset="0"/>
              </a:rPr>
              <a:t>Final Test Accuracy with </a:t>
            </a:r>
            <a:r>
              <a:rPr lang="en-IN" sz="1400" dirty="0" err="1">
                <a:solidFill>
                  <a:schemeClr val="accent6"/>
                </a:solidFill>
                <a:latin typeface="Menlo" panose="020B0609030804020204" pitchFamily="49" charset="0"/>
              </a:rPr>
              <a:t>diffpool</a:t>
            </a:r>
            <a:r>
              <a:rPr lang="en-IN" sz="1400" dirty="0">
                <a:solidFill>
                  <a:schemeClr val="accent6"/>
                </a:solidFill>
                <a:latin typeface="Menlo" panose="020B0609030804020204" pitchFamily="49" charset="0"/>
              </a:rPr>
              <a:t> : 0.78, Test Loss: 0.48 </a:t>
            </a:r>
            <a:br>
              <a:rPr lang="en-IN" sz="1400" dirty="0">
                <a:solidFill>
                  <a:schemeClr val="accent6"/>
                </a:solidFill>
              </a:rPr>
            </a:br>
            <a:endParaRPr lang="en-IN" sz="1400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r>
              <a:rPr lang="en-IN" sz="14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Final Test Accuracy w/o : 0.7232, Test Loss: 0.5846 </a:t>
            </a:r>
            <a:br>
              <a:rPr lang="en-IN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8A817-B35D-7EEB-ABD4-DD6714F06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605F3-ED33-8BCB-50A8-E6273A5D3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Diffpool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Mechanism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5F00C-7024-AE22-B83A-002137A378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younghk.github.io</a:t>
            </a:r>
            <a:r>
              <a:rPr lang="de-DE" sz="700" dirty="0"/>
              <a:t>/</a:t>
            </a:r>
            <a:r>
              <a:rPr lang="de-DE" sz="700" dirty="0" err="1"/>
              <a:t>machine-learning</a:t>
            </a:r>
            <a:r>
              <a:rPr lang="de-DE" sz="700" dirty="0"/>
              <a:t>/2019-12-14---graph-neural-networks-2/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8339E-EF1D-B8F1-49EF-9FB0F482EE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21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46D500-3EED-D795-3BA0-092AB80AFAD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8622C6-5DAF-96D7-73B6-0074FE967413}"/>
              </a:ext>
            </a:extLst>
          </p:cNvPr>
          <p:cNvGrpSpPr/>
          <p:nvPr/>
        </p:nvGrpSpPr>
        <p:grpSpPr>
          <a:xfrm>
            <a:off x="2864169" y="749807"/>
            <a:ext cx="6508111" cy="5358386"/>
            <a:chOff x="2008514" y="749806"/>
            <a:chExt cx="6508111" cy="535838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83DD305-0CDB-A939-766B-291DA240343C}"/>
                </a:ext>
              </a:extLst>
            </p:cNvPr>
            <p:cNvSpPr/>
            <p:nvPr/>
          </p:nvSpPr>
          <p:spPr>
            <a:xfrm>
              <a:off x="4456580" y="2715768"/>
              <a:ext cx="1639424" cy="1426461"/>
            </a:xfrm>
            <a:custGeom>
              <a:avLst/>
              <a:gdLst>
                <a:gd name="connsiteX0" fmla="*/ 0 w 1639424"/>
                <a:gd name="connsiteY0" fmla="*/ 713231 h 1426461"/>
                <a:gd name="connsiteX1" fmla="*/ 819712 w 1639424"/>
                <a:gd name="connsiteY1" fmla="*/ 0 h 1426461"/>
                <a:gd name="connsiteX2" fmla="*/ 1639424 w 1639424"/>
                <a:gd name="connsiteY2" fmla="*/ 713231 h 1426461"/>
                <a:gd name="connsiteX3" fmla="*/ 819712 w 1639424"/>
                <a:gd name="connsiteY3" fmla="*/ 1426462 h 1426461"/>
                <a:gd name="connsiteX4" fmla="*/ 0 w 1639424"/>
                <a:gd name="connsiteY4" fmla="*/ 713231 h 142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424" h="1426461">
                  <a:moveTo>
                    <a:pt x="0" y="713231"/>
                  </a:moveTo>
                  <a:cubicBezTo>
                    <a:pt x="0" y="319324"/>
                    <a:pt x="366998" y="0"/>
                    <a:pt x="819712" y="0"/>
                  </a:cubicBezTo>
                  <a:cubicBezTo>
                    <a:pt x="1272426" y="0"/>
                    <a:pt x="1639424" y="319324"/>
                    <a:pt x="1639424" y="713231"/>
                  </a:cubicBezTo>
                  <a:cubicBezTo>
                    <a:pt x="1639424" y="1107138"/>
                    <a:pt x="1272426" y="1426462"/>
                    <a:pt x="819712" y="1426462"/>
                  </a:cubicBezTo>
                  <a:cubicBezTo>
                    <a:pt x="366998" y="1426462"/>
                    <a:pt x="0" y="1107138"/>
                    <a:pt x="0" y="7132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948" tIns="231760" rIns="262948" bIns="2317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solidFill>
                    <a:schemeClr val="tx1"/>
                  </a:solidFill>
                </a:rPr>
                <a:t>So what’s happening?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D7C3055-C29B-D79A-B3DE-FE2FE8A5ECC2}"/>
                </a:ext>
              </a:extLst>
            </p:cNvPr>
            <p:cNvSpPr/>
            <p:nvPr/>
          </p:nvSpPr>
          <p:spPr>
            <a:xfrm rot="16200000">
              <a:off x="5136292" y="2221845"/>
              <a:ext cx="279999" cy="475394"/>
            </a:xfrm>
            <a:custGeom>
              <a:avLst/>
              <a:gdLst>
                <a:gd name="connsiteX0" fmla="*/ 0 w 279999"/>
                <a:gd name="connsiteY0" fmla="*/ 95079 h 475394"/>
                <a:gd name="connsiteX1" fmla="*/ 140000 w 279999"/>
                <a:gd name="connsiteY1" fmla="*/ 95079 h 475394"/>
                <a:gd name="connsiteX2" fmla="*/ 140000 w 279999"/>
                <a:gd name="connsiteY2" fmla="*/ 0 h 475394"/>
                <a:gd name="connsiteX3" fmla="*/ 279999 w 279999"/>
                <a:gd name="connsiteY3" fmla="*/ 237697 h 475394"/>
                <a:gd name="connsiteX4" fmla="*/ 140000 w 279999"/>
                <a:gd name="connsiteY4" fmla="*/ 475394 h 475394"/>
                <a:gd name="connsiteX5" fmla="*/ 140000 w 279999"/>
                <a:gd name="connsiteY5" fmla="*/ 380315 h 475394"/>
                <a:gd name="connsiteX6" fmla="*/ 0 w 279999"/>
                <a:gd name="connsiteY6" fmla="*/ 380315 h 475394"/>
                <a:gd name="connsiteX7" fmla="*/ 0 w 279999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999" h="475394">
                  <a:moveTo>
                    <a:pt x="0" y="95079"/>
                  </a:moveTo>
                  <a:lnTo>
                    <a:pt x="140000" y="95079"/>
                  </a:lnTo>
                  <a:lnTo>
                    <a:pt x="140000" y="0"/>
                  </a:lnTo>
                  <a:lnTo>
                    <a:pt x="279999" y="237697"/>
                  </a:lnTo>
                  <a:lnTo>
                    <a:pt x="140000" y="475394"/>
                  </a:lnTo>
                  <a:lnTo>
                    <a:pt x="140000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95079" rIns="84000" bIns="9507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6AF269B-C160-09B0-66F2-C74AE5358470}"/>
                </a:ext>
              </a:extLst>
            </p:cNvPr>
            <p:cNvSpPr/>
            <p:nvPr/>
          </p:nvSpPr>
          <p:spPr>
            <a:xfrm>
              <a:off x="4352951" y="749806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Over-smoothing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2CE31F3-D38C-2F60-657F-C17E39A5ECA3}"/>
                </a:ext>
              </a:extLst>
            </p:cNvPr>
            <p:cNvSpPr/>
            <p:nvPr/>
          </p:nvSpPr>
          <p:spPr>
            <a:xfrm>
              <a:off x="6222271" y="3191302"/>
              <a:ext cx="304187" cy="475394"/>
            </a:xfrm>
            <a:custGeom>
              <a:avLst/>
              <a:gdLst>
                <a:gd name="connsiteX0" fmla="*/ 0 w 304187"/>
                <a:gd name="connsiteY0" fmla="*/ 95079 h 475394"/>
                <a:gd name="connsiteX1" fmla="*/ 152094 w 304187"/>
                <a:gd name="connsiteY1" fmla="*/ 95079 h 475394"/>
                <a:gd name="connsiteX2" fmla="*/ 152094 w 304187"/>
                <a:gd name="connsiteY2" fmla="*/ 0 h 475394"/>
                <a:gd name="connsiteX3" fmla="*/ 304187 w 304187"/>
                <a:gd name="connsiteY3" fmla="*/ 237697 h 475394"/>
                <a:gd name="connsiteX4" fmla="*/ 152094 w 304187"/>
                <a:gd name="connsiteY4" fmla="*/ 475394 h 475394"/>
                <a:gd name="connsiteX5" fmla="*/ 152094 w 304187"/>
                <a:gd name="connsiteY5" fmla="*/ 380315 h 475394"/>
                <a:gd name="connsiteX6" fmla="*/ 0 w 304187"/>
                <a:gd name="connsiteY6" fmla="*/ 380315 h 475394"/>
                <a:gd name="connsiteX7" fmla="*/ 0 w 304187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187" h="475394">
                  <a:moveTo>
                    <a:pt x="0" y="95079"/>
                  </a:moveTo>
                  <a:lnTo>
                    <a:pt x="152094" y="95079"/>
                  </a:lnTo>
                  <a:lnTo>
                    <a:pt x="152094" y="0"/>
                  </a:lnTo>
                  <a:lnTo>
                    <a:pt x="304187" y="237697"/>
                  </a:lnTo>
                  <a:lnTo>
                    <a:pt x="152094" y="475394"/>
                  </a:lnTo>
                  <a:lnTo>
                    <a:pt x="152094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5079" rIns="91256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BB67EFC-1ABA-2150-1012-C51D04B16DD4}"/>
                </a:ext>
              </a:extLst>
            </p:cNvPr>
            <p:cNvSpPr/>
            <p:nvPr/>
          </p:nvSpPr>
          <p:spPr>
            <a:xfrm>
              <a:off x="6669943" y="2710168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0760" tIns="230861" rIns="290760" bIns="23086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solidFill>
                    <a:schemeClr val="tx1"/>
                  </a:solidFill>
                </a:rPr>
                <a:t>Scalability Issues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FD35633-7A72-6965-5AC2-FB8E84810060}"/>
                </a:ext>
              </a:extLst>
            </p:cNvPr>
            <p:cNvSpPr/>
            <p:nvPr/>
          </p:nvSpPr>
          <p:spPr>
            <a:xfrm rot="5400000">
              <a:off x="5136292" y="4160759"/>
              <a:ext cx="279999" cy="475394"/>
            </a:xfrm>
            <a:custGeom>
              <a:avLst/>
              <a:gdLst>
                <a:gd name="connsiteX0" fmla="*/ 0 w 279999"/>
                <a:gd name="connsiteY0" fmla="*/ 95079 h 475394"/>
                <a:gd name="connsiteX1" fmla="*/ 140000 w 279999"/>
                <a:gd name="connsiteY1" fmla="*/ 95079 h 475394"/>
                <a:gd name="connsiteX2" fmla="*/ 140000 w 279999"/>
                <a:gd name="connsiteY2" fmla="*/ 0 h 475394"/>
                <a:gd name="connsiteX3" fmla="*/ 279999 w 279999"/>
                <a:gd name="connsiteY3" fmla="*/ 237697 h 475394"/>
                <a:gd name="connsiteX4" fmla="*/ 140000 w 279999"/>
                <a:gd name="connsiteY4" fmla="*/ 475394 h 475394"/>
                <a:gd name="connsiteX5" fmla="*/ 140000 w 279999"/>
                <a:gd name="connsiteY5" fmla="*/ 380315 h 475394"/>
                <a:gd name="connsiteX6" fmla="*/ 0 w 279999"/>
                <a:gd name="connsiteY6" fmla="*/ 380315 h 475394"/>
                <a:gd name="connsiteX7" fmla="*/ 0 w 279999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999" h="475394">
                  <a:moveTo>
                    <a:pt x="0" y="95079"/>
                  </a:moveTo>
                  <a:lnTo>
                    <a:pt x="140000" y="95079"/>
                  </a:lnTo>
                  <a:lnTo>
                    <a:pt x="140000" y="0"/>
                  </a:lnTo>
                  <a:lnTo>
                    <a:pt x="279999" y="237697"/>
                  </a:lnTo>
                  <a:lnTo>
                    <a:pt x="140000" y="475394"/>
                  </a:lnTo>
                  <a:lnTo>
                    <a:pt x="140000" y="380315"/>
                  </a:lnTo>
                  <a:lnTo>
                    <a:pt x="0" y="380315"/>
                  </a:lnTo>
                  <a:lnTo>
                    <a:pt x="0" y="9507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95078" rIns="84000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0D9FE3-8159-2F42-5C6D-7A771B53CFC1}"/>
                </a:ext>
              </a:extLst>
            </p:cNvPr>
            <p:cNvSpPr/>
            <p:nvPr/>
          </p:nvSpPr>
          <p:spPr>
            <a:xfrm>
              <a:off x="4352951" y="4670531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Inability to capture multi-level structure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896035-0F49-E5E5-556E-CFFC4EA7022B}"/>
                </a:ext>
              </a:extLst>
            </p:cNvPr>
            <p:cNvSpPr/>
            <p:nvPr/>
          </p:nvSpPr>
          <p:spPr>
            <a:xfrm rot="21600000">
              <a:off x="4005542" y="3191301"/>
              <a:ext cx="318734" cy="475395"/>
            </a:xfrm>
            <a:custGeom>
              <a:avLst/>
              <a:gdLst>
                <a:gd name="connsiteX0" fmla="*/ 0 w 318733"/>
                <a:gd name="connsiteY0" fmla="*/ 95079 h 475394"/>
                <a:gd name="connsiteX1" fmla="*/ 159367 w 318733"/>
                <a:gd name="connsiteY1" fmla="*/ 95079 h 475394"/>
                <a:gd name="connsiteX2" fmla="*/ 159367 w 318733"/>
                <a:gd name="connsiteY2" fmla="*/ 0 h 475394"/>
                <a:gd name="connsiteX3" fmla="*/ 318733 w 318733"/>
                <a:gd name="connsiteY3" fmla="*/ 237697 h 475394"/>
                <a:gd name="connsiteX4" fmla="*/ 159367 w 318733"/>
                <a:gd name="connsiteY4" fmla="*/ 475394 h 475394"/>
                <a:gd name="connsiteX5" fmla="*/ 159367 w 318733"/>
                <a:gd name="connsiteY5" fmla="*/ 380315 h 475394"/>
                <a:gd name="connsiteX6" fmla="*/ 0 w 318733"/>
                <a:gd name="connsiteY6" fmla="*/ 380315 h 475394"/>
                <a:gd name="connsiteX7" fmla="*/ 0 w 318733"/>
                <a:gd name="connsiteY7" fmla="*/ 95079 h 47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3" h="475394">
                  <a:moveTo>
                    <a:pt x="318733" y="380315"/>
                  </a:moveTo>
                  <a:lnTo>
                    <a:pt x="159366" y="380315"/>
                  </a:lnTo>
                  <a:lnTo>
                    <a:pt x="159366" y="475394"/>
                  </a:lnTo>
                  <a:lnTo>
                    <a:pt x="0" y="237697"/>
                  </a:lnTo>
                  <a:lnTo>
                    <a:pt x="159366" y="0"/>
                  </a:lnTo>
                  <a:lnTo>
                    <a:pt x="159366" y="95079"/>
                  </a:lnTo>
                  <a:lnTo>
                    <a:pt x="318733" y="95079"/>
                  </a:lnTo>
                  <a:lnTo>
                    <a:pt x="318733" y="38031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20" tIns="95080" rIns="1" bIns="9507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4F695A-AD46-4C8A-2197-41018D5B9757}"/>
                </a:ext>
              </a:extLst>
            </p:cNvPr>
            <p:cNvSpPr/>
            <p:nvPr/>
          </p:nvSpPr>
          <p:spPr>
            <a:xfrm>
              <a:off x="2008514" y="2710168"/>
              <a:ext cx="1846682" cy="1437661"/>
            </a:xfrm>
            <a:custGeom>
              <a:avLst/>
              <a:gdLst>
                <a:gd name="connsiteX0" fmla="*/ 0 w 1846682"/>
                <a:gd name="connsiteY0" fmla="*/ 718831 h 1437661"/>
                <a:gd name="connsiteX1" fmla="*/ 923341 w 1846682"/>
                <a:gd name="connsiteY1" fmla="*/ 0 h 1437661"/>
                <a:gd name="connsiteX2" fmla="*/ 1846682 w 1846682"/>
                <a:gd name="connsiteY2" fmla="*/ 718831 h 1437661"/>
                <a:gd name="connsiteX3" fmla="*/ 923341 w 1846682"/>
                <a:gd name="connsiteY3" fmla="*/ 1437662 h 1437661"/>
                <a:gd name="connsiteX4" fmla="*/ 0 w 1846682"/>
                <a:gd name="connsiteY4" fmla="*/ 718831 h 14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682" h="1437661">
                  <a:moveTo>
                    <a:pt x="0" y="718831"/>
                  </a:moveTo>
                  <a:cubicBezTo>
                    <a:pt x="0" y="321832"/>
                    <a:pt x="413394" y="0"/>
                    <a:pt x="923341" y="0"/>
                  </a:cubicBezTo>
                  <a:cubicBezTo>
                    <a:pt x="1433288" y="0"/>
                    <a:pt x="1846682" y="321832"/>
                    <a:pt x="1846682" y="718831"/>
                  </a:cubicBezTo>
                  <a:cubicBezTo>
                    <a:pt x="1846682" y="1115830"/>
                    <a:pt x="1433288" y="1437662"/>
                    <a:pt x="923341" y="1437662"/>
                  </a:cubicBezTo>
                  <a:cubicBezTo>
                    <a:pt x="413394" y="1437662"/>
                    <a:pt x="0" y="1115830"/>
                    <a:pt x="0" y="718831"/>
                  </a:cubicBez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300" tIns="233401" rIns="293300" bIns="23340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solidFill>
                    <a:schemeClr val="tx1"/>
                  </a:solidFill>
                </a:rPr>
                <a:t>Difficulty in learning long-range dependency</a:t>
              </a:r>
            </a:p>
          </p:txBody>
        </p:sp>
      </p:grpSp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6E41E7C8-ED06-9B83-9A17-EFA978B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926" y="877980"/>
            <a:ext cx="914400" cy="91440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54796904-1586-1D99-E371-32E28BD71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9206" y="2971799"/>
            <a:ext cx="914400" cy="914400"/>
          </a:xfrm>
          <a:prstGeom prst="rect">
            <a:avLst/>
          </a:prstGeom>
        </p:spPr>
      </p:pic>
      <p:pic>
        <p:nvPicPr>
          <p:cNvPr id="24" name="Graphic 23" descr="Tick with solid fill">
            <a:extLst>
              <a:ext uri="{FF2B5EF4-FFF2-40B4-BE49-F238E27FC236}">
                <a16:creationId xmlns:a16="http://schemas.microsoft.com/office/drawing/2014/main" id="{EE9DD520-148E-AF2B-C6CA-11F7B4A6B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926" y="4985755"/>
            <a:ext cx="914400" cy="914400"/>
          </a:xfrm>
          <a:prstGeom prst="rect">
            <a:avLst/>
          </a:prstGeom>
        </p:spPr>
      </p:pic>
      <p:pic>
        <p:nvPicPr>
          <p:cNvPr id="27" name="Graphic 26" descr="Question Mark with solid fill">
            <a:extLst>
              <a:ext uri="{FF2B5EF4-FFF2-40B4-BE49-F238E27FC236}">
                <a16:creationId xmlns:a16="http://schemas.microsoft.com/office/drawing/2014/main" id="{D18B962B-592A-CEC4-BBDC-71E84694A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3547" y="2971799"/>
            <a:ext cx="914400" cy="91440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D2874B-1B3C-52D8-7A48-2A2FE4CB7D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Analysis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2311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22D0B-1D0D-E692-BBB4-09C17E13B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C2FDF-396A-C735-BE29-94890B93D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6. Tying it all up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03CBE-7762-AE25-4D5D-E134FAC121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younghk.github.io</a:t>
            </a:r>
            <a:r>
              <a:rPr lang="de-DE" sz="700" dirty="0"/>
              <a:t>/</a:t>
            </a:r>
            <a:r>
              <a:rPr lang="de-DE" sz="700" dirty="0" err="1"/>
              <a:t>machine-learning</a:t>
            </a:r>
            <a:r>
              <a:rPr lang="de-DE" sz="700" dirty="0"/>
              <a:t>/2019-12-14---graph-neural-networks-2/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88C7-8725-A4B3-F5CF-FE024F30B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22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4F1465-BC8E-BF09-91C7-2E2739C170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9EC188F-52F1-7B28-C40D-CA49643E7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54439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0648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024F-C968-28D5-79B9-24E57A55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E8084-A4F2-E9FB-DD17-D778B415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63B91-B30B-60B4-48A4-7C307CC7D3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media.tenor.com</a:t>
            </a:r>
            <a:r>
              <a:rPr lang="de-DE" sz="700" dirty="0"/>
              <a:t>/Z9huifyhhMAAAAAM/</a:t>
            </a:r>
            <a:r>
              <a:rPr lang="de-DE" sz="700" dirty="0" err="1"/>
              <a:t>any</a:t>
            </a:r>
            <a:r>
              <a:rPr lang="de-DE" sz="700" dirty="0"/>
              <a:t>-</a:t>
            </a:r>
            <a:r>
              <a:rPr lang="de-DE" sz="700" dirty="0" err="1"/>
              <a:t>questions</a:t>
            </a:r>
            <a:r>
              <a:rPr lang="de-DE" sz="700" dirty="0"/>
              <a:t>-tim-</a:t>
            </a:r>
            <a:r>
              <a:rPr lang="de-DE" sz="700" dirty="0" err="1"/>
              <a:t>robinson.gif</a:t>
            </a: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0D9EA-AF1D-95EE-AFAB-761F8D89C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23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57F804-C3A1-FA52-6139-BAA7A1F3E7D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38760D-27EA-D04D-FE65-31FCBD13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79" y="1730443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2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63C9-6E6E-A360-2136-2E62CE68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1C7B0-79CE-C885-9AF6-99A340AB5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you!!!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2901D-D326-CEB1-8768-A2E7A70E1C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https://media1.giphy.com/</a:t>
            </a:r>
            <a:r>
              <a:rPr lang="de-DE" sz="700" dirty="0" err="1"/>
              <a:t>media</a:t>
            </a:r>
            <a:r>
              <a:rPr lang="de-DE" sz="700" dirty="0"/>
              <a:t>/v1.Y2lkPTc5MGI3NjExb3JhcjFkbTQyZTNvNmw5dXpoZGZxaGw5cGR4dGh5bDA5a2hhcXNkeiZlcD12MV9pbnRlcm5hbF9naWZfYnlfaWQmY3Q9Zw/3otPoUkg3hBxQKRJ7y/</a:t>
            </a:r>
            <a:r>
              <a:rPr lang="de-DE" sz="700" dirty="0" err="1"/>
              <a:t>giphy.gif</a:t>
            </a: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2BD09-483E-D015-3AC1-821624E8DA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24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07A4EB-AF7E-6B11-08BB-FB6909374A4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0E070-6E39-F178-2273-BFE4900E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8E4EB-BE91-4217-2C89-E1BCDFC6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11803-9FCE-AFC8-8C2B-D25549DA2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B4AF-7303-5F28-F9B7-BF6FA14F0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88" y="814223"/>
            <a:ext cx="4567019" cy="93638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Motivation == Graphs are everywhere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924E8-B598-E079-7E8C-C69975882C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3</a:t>
            </a:fld>
            <a:endParaRPr lang="de-DE" altLang="de-DE" dirty="0"/>
          </a:p>
        </p:txBody>
      </p:sp>
      <p:pic>
        <p:nvPicPr>
          <p:cNvPr id="1028" name="Picture 4" descr="GNN application fields | Download Scientific Diagram">
            <a:extLst>
              <a:ext uri="{FF2B5EF4-FFF2-40B4-BE49-F238E27FC236}">
                <a16:creationId xmlns:a16="http://schemas.microsoft.com/office/drawing/2014/main" id="{27F5BFA3-0FE4-F337-9245-1899CA0DF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97" y="1457358"/>
            <a:ext cx="7636203" cy="453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A6492-D6D4-ADCA-EA38-588D856BB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FE5F1-0DDD-D47B-02DF-43DB97F12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319F-FED6-0F16-DAFB-F87D7BD3E9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88" y="814223"/>
            <a:ext cx="6017446" cy="93638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Objective == Learning the hierarchy in the graphs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950D6-2E4A-F6AF-89F2-6B847B0D80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www.interaction-design.org</a:t>
            </a:r>
            <a:r>
              <a:rPr lang="de-DE" sz="700" dirty="0"/>
              <a:t>/</a:t>
            </a:r>
            <a:r>
              <a:rPr lang="de-DE" sz="700" dirty="0" err="1"/>
              <a:t>literature</a:t>
            </a:r>
            <a:r>
              <a:rPr lang="de-DE" sz="700" dirty="0"/>
              <a:t>/</a:t>
            </a:r>
            <a:r>
              <a:rPr lang="de-DE" sz="700" dirty="0" err="1"/>
              <a:t>article</a:t>
            </a:r>
            <a:r>
              <a:rPr lang="de-DE" sz="700" dirty="0"/>
              <a:t>/</a:t>
            </a:r>
            <a:r>
              <a:rPr lang="de-DE" sz="700" dirty="0" err="1"/>
              <a:t>how</a:t>
            </a:r>
            <a:r>
              <a:rPr lang="de-DE" sz="700" dirty="0"/>
              <a:t>-</a:t>
            </a:r>
            <a:r>
              <a:rPr lang="de-DE" sz="700" dirty="0" err="1"/>
              <a:t>to</a:t>
            </a:r>
            <a:r>
              <a:rPr lang="de-DE" sz="700" dirty="0"/>
              <a:t>-show-</a:t>
            </a:r>
            <a:r>
              <a:rPr lang="de-DE" sz="700" dirty="0" err="1"/>
              <a:t>hierarchical</a:t>
            </a:r>
            <a:r>
              <a:rPr lang="de-DE" sz="700" dirty="0"/>
              <a:t>-</a:t>
            </a:r>
            <a:r>
              <a:rPr lang="de-DE" sz="700" dirty="0" err="1"/>
              <a:t>data</a:t>
            </a:r>
            <a:r>
              <a:rPr lang="de-DE" sz="700" dirty="0"/>
              <a:t>-</a:t>
            </a:r>
            <a:r>
              <a:rPr lang="de-DE" sz="700" dirty="0" err="1"/>
              <a:t>with</a:t>
            </a:r>
            <a:r>
              <a:rPr lang="de-DE" sz="700" dirty="0"/>
              <a:t>-information-</a:t>
            </a:r>
            <a:r>
              <a:rPr lang="de-DE" sz="700" dirty="0" err="1"/>
              <a:t>visualization</a:t>
            </a: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0066-8E37-F81D-D32D-916B7E588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4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AD57F3-A7EE-6920-5466-B5AC5E99B9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BB0E4-AB6F-D748-AB43-16586C7B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A1E3B0B-464C-43A5-25E3-48F62218E7FA}"/>
              </a:ext>
            </a:extLst>
          </p:cNvPr>
          <p:cNvSpPr txBox="1">
            <a:spLocks/>
          </p:cNvSpPr>
          <p:nvPr/>
        </p:nvSpPr>
        <p:spPr>
          <a:xfrm>
            <a:off x="221191" y="5461000"/>
            <a:ext cx="11794067" cy="936387"/>
          </a:xfrm>
          <a:prstGeom prst="rect">
            <a:avLst/>
          </a:prstGeom>
        </p:spPr>
        <p:txBody>
          <a:bodyPr vert="horz" lIns="0" tIns="45720" rIns="91440" bIns="45720" rtlCol="0">
            <a:normAutofit fontScale="85000" lnSpcReduction="20000"/>
          </a:bodyPr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Scientists at Indian Institute of Science, Bangalore used Hierarchical GNNs for Speaker </a:t>
            </a:r>
            <a:r>
              <a:rPr lang="en-IN" dirty="0" err="1">
                <a:hlinkClick r:id="rId3"/>
              </a:rPr>
              <a:t>diarization</a:t>
            </a:r>
            <a:r>
              <a:rPr lang="en-GB" dirty="0">
                <a:hlinkClick r:id="rId3"/>
              </a:rPr>
              <a:t> problem.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420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489FB-F860-8193-AB8B-412E8955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7AF10-24A8-DCDB-8B7F-7379CEFA9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Background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223B6-7B19-E645-5D08-47D878CCF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88" y="814223"/>
            <a:ext cx="6017446" cy="936387"/>
          </a:xfrm>
        </p:spPr>
        <p:txBody>
          <a:bodyPr>
            <a:normAutofit/>
          </a:bodyPr>
          <a:lstStyle/>
          <a:p>
            <a:r>
              <a:rPr lang="en-GB" dirty="0"/>
              <a:t>What are GNNs? How do they work?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A164-B8D8-D2AD-FAF0-86C41F99C6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muetsch.io</a:t>
            </a:r>
            <a:r>
              <a:rPr lang="de-DE" sz="700" dirty="0"/>
              <a:t>/heterogeneous-graph-classification-using-graph-neural-networks-gnn.html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1E16-B811-3CA6-A5C9-CB5AFED1A1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5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D6E398-5158-966B-19C7-892FB11D8F2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A6A9EAD-A888-1BEB-A3A4-86971C5A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988" y="1329582"/>
            <a:ext cx="10785074" cy="480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D32F-4CD7-FFD2-C248-F696169B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BD1DD-CB9B-4CBC-0596-69C77DF40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Background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E49EA-9630-A5B6-1F72-7A73B20EB9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 err="1"/>
              <a:t>Kickoff_slides.pdf</a:t>
            </a:r>
            <a:endParaRPr lang="de-DE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03B78-A3F6-0AE1-F10F-620FDFB15D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6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5A749F-6CF7-0170-AE55-06003CB2E87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A053B-6910-D671-64FA-6D8B4C95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4" y="1369965"/>
            <a:ext cx="8042968" cy="411806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E0A9D1-FA6F-93FE-CFD3-357C5326984F}"/>
              </a:ext>
            </a:extLst>
          </p:cNvPr>
          <p:cNvSpPr/>
          <p:nvPr/>
        </p:nvSpPr>
        <p:spPr>
          <a:xfrm>
            <a:off x="8627633" y="1369965"/>
            <a:ext cx="3050353" cy="44284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0" u="none" strike="noStrike" dirty="0">
                <a:solidFill>
                  <a:schemeClr val="bg1"/>
                </a:solidFill>
                <a:effectLst/>
              </a:rPr>
              <a:t>Uniform Processing Across Layers</a:t>
            </a:r>
          </a:p>
          <a:p>
            <a:pPr algn="ctr"/>
            <a:endParaRPr lang="en-IN" sz="1400" b="0" i="0" u="none" strike="noStrike" dirty="0">
              <a:solidFill>
                <a:schemeClr val="bg1"/>
              </a:solidFill>
              <a:effectLst/>
              <a:latin typeface="-webkit-standard"/>
            </a:endParaRPr>
          </a:p>
          <a:p>
            <a:pPr algn="ctr"/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Each layer uniformly transforms neighbour node features using </a:t>
            </a:r>
            <a:r>
              <a:rPr lang="el-GR" sz="1400" b="0" i="0" u="none" strike="noStrike" dirty="0">
                <a:solidFill>
                  <a:schemeClr val="bg1"/>
                </a:solidFill>
                <a:effectLst/>
              </a:rPr>
              <a:t>ψ</a:t>
            </a:r>
            <a:r>
              <a:rPr lang="el-GR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(</a:t>
            </a: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e.g., via a weight matrix) before aggregation, applying the same operations irrespective of the layer depth.</a:t>
            </a:r>
          </a:p>
          <a:p>
            <a:pPr algn="ctr"/>
            <a:endParaRPr lang="en-IN" sz="1400" dirty="0">
              <a:solidFill>
                <a:schemeClr val="bg1"/>
              </a:solidFill>
              <a:latin typeface="-webkit-standard"/>
            </a:endParaRPr>
          </a:p>
          <a:p>
            <a:pPr algn="ctr"/>
            <a:r>
              <a:rPr lang="en-IN" sz="1400" b="1" i="0" u="none" strike="noStrike" dirty="0">
                <a:solidFill>
                  <a:schemeClr val="bg1"/>
                </a:solidFill>
                <a:effectLst/>
              </a:rPr>
              <a:t>Simple Aggregation Method</a:t>
            </a:r>
            <a:endParaRPr lang="en-IN" sz="1400" dirty="0">
              <a:solidFill>
                <a:schemeClr val="bg1"/>
              </a:solidFill>
            </a:endParaRPr>
          </a:p>
          <a:p>
            <a:pPr algn="ctr"/>
            <a:r>
              <a:rPr lang="en-IN" sz="1400" b="0" i="0" u="none" strike="noStrike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IN" sz="1400" b="0" i="0" u="none" strike="noStrike" dirty="0">
                <a:solidFill>
                  <a:schemeClr val="bg1"/>
                </a:solidFill>
                <a:effectLst/>
              </a:rPr>
              <a:t>Uses a straightforward aggregation function ⨁, typically a mean or weighted sum, without adapting to node features or graph complexity, reinforcing the flat architecture design.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D0FFE-8F34-9F6E-0F33-E981A535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EC4B-6FAF-5360-B2B3-62C48761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3D28F-1031-221B-9E04-546CE1F30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chrsmrrs.github.io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  <a:r>
              <a:rPr lang="de-DE" sz="700" dirty="0" err="1"/>
              <a:t>docs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DD0C5-708E-5A79-17C3-43F2CA513B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7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16912B-39BC-CF92-F64E-86AD977C6DC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F5CF3-C805-FC54-E285-74409F1CDDB9}"/>
              </a:ext>
            </a:extLst>
          </p:cNvPr>
          <p:cNvSpPr/>
          <p:nvPr/>
        </p:nvSpPr>
        <p:spPr>
          <a:xfrm>
            <a:off x="3657600" y="4023360"/>
            <a:ext cx="6497053" cy="3368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90FD8-D3A3-563E-C425-9442F6156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962"/>
            <a:ext cx="11899239" cy="51580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607BDE7-8C2E-84DF-748D-AD0E05E4E4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6080" y="5082139"/>
            <a:ext cx="7372952" cy="3272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31ECB2-9BB4-55DC-230E-E5E4CDE9680F}"/>
              </a:ext>
            </a:extLst>
          </p:cNvPr>
          <p:cNvGrpSpPr/>
          <p:nvPr/>
        </p:nvGrpSpPr>
        <p:grpSpPr>
          <a:xfrm>
            <a:off x="4321743" y="2618072"/>
            <a:ext cx="1174282" cy="2762449"/>
            <a:chOff x="4321743" y="2618072"/>
            <a:chExt cx="1174282" cy="276244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7B54E55-E1F9-DD42-0A0C-31B1EB4710EE}"/>
                </a:ext>
              </a:extLst>
            </p:cNvPr>
            <p:cNvSpPr/>
            <p:nvPr/>
          </p:nvSpPr>
          <p:spPr>
            <a:xfrm>
              <a:off x="4321743" y="2618072"/>
              <a:ext cx="1174282" cy="26950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5235479-2111-BF99-B42F-F3C48B705CC3}"/>
                </a:ext>
              </a:extLst>
            </p:cNvPr>
            <p:cNvSpPr/>
            <p:nvPr/>
          </p:nvSpPr>
          <p:spPr>
            <a:xfrm>
              <a:off x="4321743" y="5111014"/>
              <a:ext cx="1174282" cy="26950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A1E6-8985-824A-ABE0-C14FAA9F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568E57-F2B2-D343-85A9-8B2A34991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64704-0D5B-D708-917B-4FDE338F89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chrsmrrs.github.io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  <a:r>
              <a:rPr lang="de-DE" sz="700" dirty="0" err="1"/>
              <a:t>docs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04782-7AC9-631D-D489-E526A180F4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8</a:t>
            </a:fld>
            <a:endParaRPr lang="de-DE" altLang="de-D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117DB4-B984-857B-326F-E1736B77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82" y="788325"/>
            <a:ext cx="7224835" cy="54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3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1C166-8590-508C-58B7-0A09464D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75DAB-60D5-AD0C-2759-66572DBE9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272044"/>
            <a:ext cx="975672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Observing Hierarchy in Graph Datasets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FE1-CD70-B4DE-6D43-CB587FCD04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de-DE" sz="700" dirty="0"/>
              <a:t>https://</a:t>
            </a:r>
            <a:r>
              <a:rPr lang="de-DE" sz="700" dirty="0" err="1"/>
              <a:t>chrsmrrs.github.io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  <a:r>
              <a:rPr lang="de-DE" sz="700" dirty="0" err="1"/>
              <a:t>docs</a:t>
            </a:r>
            <a:r>
              <a:rPr lang="de-DE" sz="700" dirty="0"/>
              <a:t>/</a:t>
            </a:r>
            <a:r>
              <a:rPr lang="de-DE" sz="700" dirty="0" err="1"/>
              <a:t>datasets</a:t>
            </a:r>
            <a:r>
              <a:rPr lang="de-DE" sz="7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35096-09CD-1AF7-B709-2E7A1BCE22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A3EDAD-1AC2-4C88-BDEE-53FA4521691B}" type="slidenum">
              <a:rPr lang="de-DE" altLang="de-DE" smtClean="0"/>
              <a:pPr>
                <a:spcAft>
                  <a:spcPts val="600"/>
                </a:spcAft>
              </a:pPr>
              <a:t>9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F9D353-BF0A-DCCC-C9E4-64D31B83AD5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27.01.25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01356C-CCF7-78F5-9550-9E2726325263}"/>
              </a:ext>
            </a:extLst>
          </p:cNvPr>
          <p:cNvGrpSpPr/>
          <p:nvPr/>
        </p:nvGrpSpPr>
        <p:grpSpPr>
          <a:xfrm>
            <a:off x="760294" y="1592638"/>
            <a:ext cx="10831631" cy="3324655"/>
            <a:chOff x="760294" y="1592638"/>
            <a:chExt cx="10831631" cy="332465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45BFD18-74CC-776A-AF69-5BB582F3D501}"/>
                </a:ext>
              </a:extLst>
            </p:cNvPr>
            <p:cNvSpPr/>
            <p:nvPr/>
          </p:nvSpPr>
          <p:spPr>
            <a:xfrm>
              <a:off x="760294" y="2826641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Input_graph</a:t>
              </a:r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2D1D14F-644A-1F8D-38AE-B9FD07BD08DE}"/>
                </a:ext>
              </a:extLst>
            </p:cNvPr>
            <p:cNvSpPr/>
            <p:nvPr/>
          </p:nvSpPr>
          <p:spPr>
            <a:xfrm>
              <a:off x="3185860" y="1592638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GCNConv1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63044ED-58F6-7998-2E18-89988CCB6EEE}"/>
                </a:ext>
              </a:extLst>
            </p:cNvPr>
            <p:cNvSpPr/>
            <p:nvPr/>
          </p:nvSpPr>
          <p:spPr>
            <a:xfrm>
              <a:off x="3185860" y="2826641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dk1"/>
                  </a:solidFill>
                </a:rPr>
                <a:t>GCNConv2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B719312-891B-E351-0831-11865755C95F}"/>
                </a:ext>
              </a:extLst>
            </p:cNvPr>
            <p:cNvSpPr/>
            <p:nvPr/>
          </p:nvSpPr>
          <p:spPr>
            <a:xfrm>
              <a:off x="3185860" y="4060644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dk1"/>
                  </a:solidFill>
                </a:rPr>
                <a:t>GCNConv3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EAF79C7-82C8-DD14-6CF2-2E32840D19C4}"/>
                </a:ext>
              </a:extLst>
            </p:cNvPr>
            <p:cNvSpPr/>
            <p:nvPr/>
          </p:nvSpPr>
          <p:spPr>
            <a:xfrm>
              <a:off x="7732194" y="2826640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dk1"/>
                  </a:solidFill>
                </a:rPr>
                <a:t>DropOut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>
                  <a:solidFill>
                    <a:schemeClr val="dk1"/>
                  </a:solidFill>
                </a:rPr>
                <a:t>= 0.5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66E7A7-5D74-F505-3CA0-C1CB0091C528}"/>
                </a:ext>
              </a:extLst>
            </p:cNvPr>
            <p:cNvSpPr/>
            <p:nvPr/>
          </p:nvSpPr>
          <p:spPr>
            <a:xfrm>
              <a:off x="5489507" y="2826641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dk1"/>
                  </a:solidFill>
                </a:rPr>
                <a:t>global_mean_pool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2CE9DD-F723-5D89-5A67-38D6D955BC5C}"/>
                </a:ext>
              </a:extLst>
            </p:cNvPr>
            <p:cNvSpPr/>
            <p:nvPr/>
          </p:nvSpPr>
          <p:spPr>
            <a:xfrm>
              <a:off x="9974881" y="2826640"/>
              <a:ext cx="1617044" cy="85664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Output(Class :0/1)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971528F1-1DCD-2B5A-D86E-2BD9FECC86E0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 flipV="1">
              <a:off x="2377338" y="2020963"/>
              <a:ext cx="808522" cy="123400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280AEC9-0AF9-5855-4659-B02D2971590E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3994382" y="2449287"/>
              <a:ext cx="0" cy="37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6971F2-64DC-16ED-2453-E3A2E763E43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3994382" y="3683290"/>
              <a:ext cx="0" cy="37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8D85CDC-6981-5CF6-D2F0-84B28D9DE59D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4802904" y="3254966"/>
              <a:ext cx="686603" cy="123400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5A27F76-5A7A-73AC-AA8D-9C97107AEE40}"/>
                </a:ext>
              </a:extLst>
            </p:cNvPr>
            <p:cNvCxnSpPr>
              <a:stCxn id="11" idx="3"/>
              <a:endCxn id="10" idx="1"/>
            </p:cNvCxnSpPr>
            <p:nvPr/>
          </p:nvCxnSpPr>
          <p:spPr>
            <a:xfrm flipV="1">
              <a:off x="7106551" y="3254965"/>
              <a:ext cx="6256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35E95E6-C710-99EF-6EA4-039FBCF05F4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9349238" y="3254965"/>
              <a:ext cx="625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phic 53" descr="Network outline">
            <a:extLst>
              <a:ext uri="{FF2B5EF4-FFF2-40B4-BE49-F238E27FC236}">
                <a16:creationId xmlns:a16="http://schemas.microsoft.com/office/drawing/2014/main" id="{6D5853ED-46A4-5636-698F-66B49A04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37" y="1912240"/>
            <a:ext cx="914400" cy="914400"/>
          </a:xfrm>
          <a:prstGeom prst="rect">
            <a:avLst/>
          </a:prstGeom>
        </p:spPr>
      </p:pic>
      <p:pic>
        <p:nvPicPr>
          <p:cNvPr id="56" name="Graphic 55" descr="Blockchain outline">
            <a:extLst>
              <a:ext uri="{FF2B5EF4-FFF2-40B4-BE49-F238E27FC236}">
                <a16:creationId xmlns:a16="http://schemas.microsoft.com/office/drawing/2014/main" id="{621B985C-5153-F102-9796-5BD52A37E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182" y="4934578"/>
            <a:ext cx="914400" cy="914400"/>
          </a:xfrm>
          <a:prstGeom prst="rect">
            <a:avLst/>
          </a:prstGeom>
        </p:spPr>
      </p:pic>
      <p:pic>
        <p:nvPicPr>
          <p:cNvPr id="58" name="Graphic 57" descr="Branching diagram outline">
            <a:extLst>
              <a:ext uri="{FF2B5EF4-FFF2-40B4-BE49-F238E27FC236}">
                <a16:creationId xmlns:a16="http://schemas.microsoft.com/office/drawing/2014/main" id="{AACE8C1C-3CBA-AFDB-4BA2-4F0BB9B5C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0828" y="3691229"/>
            <a:ext cx="914400" cy="914400"/>
          </a:xfrm>
          <a:prstGeom prst="rect">
            <a:avLst/>
          </a:prstGeom>
        </p:spPr>
      </p:pic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DF0D0C8F-1208-A0E7-FB09-5E8396A532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459" y="803079"/>
            <a:ext cx="6017446" cy="936387"/>
          </a:xfrm>
        </p:spPr>
        <p:txBody>
          <a:bodyPr>
            <a:normAutofit/>
          </a:bodyPr>
          <a:lstStyle/>
          <a:p>
            <a:r>
              <a:rPr lang="en-GB" b="1" dirty="0"/>
              <a:t>Model Architecture</a:t>
            </a:r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8301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6346</TotalTime>
  <Words>1024</Words>
  <Application>Microsoft Macintosh PowerPoint</Application>
  <PresentationFormat>Widescreen</PresentationFormat>
  <Paragraphs>210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-webkit-standard</vt:lpstr>
      <vt:lpstr>Aptos</vt:lpstr>
      <vt:lpstr>Aptos Display</vt:lpstr>
      <vt:lpstr>Arial</vt:lpstr>
      <vt:lpstr>Calibri</vt:lpstr>
      <vt:lpstr>Cambria Math</vt:lpstr>
      <vt:lpstr>Lucida Grande</vt:lpstr>
      <vt:lpstr>Menlo</vt:lpstr>
      <vt:lpstr>Segoe UI</vt:lpstr>
      <vt:lpstr>Verdana</vt:lpstr>
      <vt:lpstr>Office Theme</vt:lpstr>
      <vt:lpstr>Hierarchical Graph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analysis of Human Blood DNA-methylomes to identify prodromal biomarkers linked to Parkinson's Disease</dc:title>
  <dc:creator>Debangana Chakraborty</dc:creator>
  <cp:lastModifiedBy>Mohammad Shaique Solanki</cp:lastModifiedBy>
  <cp:revision>25</cp:revision>
  <dcterms:created xsi:type="dcterms:W3CDTF">2025-01-27T10:05:22Z</dcterms:created>
  <dcterms:modified xsi:type="dcterms:W3CDTF">2025-02-03T10:00:45Z</dcterms:modified>
</cp:coreProperties>
</file>